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7" r:id="rId2"/>
    <p:sldId id="258" r:id="rId3"/>
    <p:sldId id="293" r:id="rId4"/>
    <p:sldId id="294" r:id="rId5"/>
    <p:sldId id="290" r:id="rId6"/>
    <p:sldId id="297" r:id="rId7"/>
    <p:sldId id="291" r:id="rId8"/>
    <p:sldId id="295" r:id="rId9"/>
    <p:sldId id="296" r:id="rId10"/>
    <p:sldId id="259" r:id="rId11"/>
    <p:sldId id="299" r:id="rId12"/>
    <p:sldId id="292" r:id="rId13"/>
    <p:sldId id="298" r:id="rId14"/>
    <p:sldId id="300" r:id="rId15"/>
    <p:sldId id="301" r:id="rId16"/>
    <p:sldId id="302" r:id="rId17"/>
    <p:sldId id="303" r:id="rId18"/>
    <p:sldId id="304" r:id="rId19"/>
    <p:sldId id="306" r:id="rId20"/>
    <p:sldId id="307" r:id="rId21"/>
    <p:sldId id="309" r:id="rId22"/>
    <p:sldId id="310" r:id="rId23"/>
    <p:sldId id="312" r:id="rId24"/>
    <p:sldId id="311" r:id="rId25"/>
    <p:sldId id="313" r:id="rId26"/>
    <p:sldId id="308" r:id="rId27"/>
    <p:sldId id="333" r:id="rId28"/>
    <p:sldId id="334" r:id="rId29"/>
    <p:sldId id="336" r:id="rId30"/>
    <p:sldId id="337" r:id="rId31"/>
    <p:sldId id="335" r:id="rId32"/>
    <p:sldId id="314" r:id="rId33"/>
    <p:sldId id="315" r:id="rId34"/>
    <p:sldId id="318" r:id="rId35"/>
    <p:sldId id="321" r:id="rId36"/>
    <p:sldId id="322" r:id="rId37"/>
    <p:sldId id="323" r:id="rId38"/>
    <p:sldId id="324" r:id="rId39"/>
    <p:sldId id="325" r:id="rId40"/>
    <p:sldId id="326" r:id="rId41"/>
    <p:sldId id="327" r:id="rId42"/>
    <p:sldId id="328" r:id="rId43"/>
    <p:sldId id="329" r:id="rId44"/>
    <p:sldId id="330" r:id="rId45"/>
    <p:sldId id="289" r:id="rId46"/>
    <p:sldId id="331" r:id="rId47"/>
    <p:sldId id="332" r:id="rId48"/>
    <p:sldId id="317" r:id="rId49"/>
    <p:sldId id="316" r:id="rId50"/>
    <p:sldId id="305" r:id="rId51"/>
    <p:sldId id="260" r:id="rId52"/>
    <p:sldId id="261" r:id="rId53"/>
    <p:sldId id="262" r:id="rId54"/>
    <p:sldId id="263" r:id="rId55"/>
    <p:sldId id="264" r:id="rId56"/>
    <p:sldId id="265" r:id="rId57"/>
    <p:sldId id="267" r:id="rId58"/>
    <p:sldId id="266" r:id="rId59"/>
    <p:sldId id="268" r:id="rId60"/>
    <p:sldId id="276" r:id="rId61"/>
    <p:sldId id="269" r:id="rId62"/>
    <p:sldId id="277" r:id="rId63"/>
    <p:sldId id="270" r:id="rId64"/>
    <p:sldId id="271" r:id="rId65"/>
    <p:sldId id="272" r:id="rId66"/>
    <p:sldId id="273" r:id="rId67"/>
    <p:sldId id="278" r:id="rId68"/>
    <p:sldId id="274" r:id="rId69"/>
    <p:sldId id="275" r:id="rId70"/>
    <p:sldId id="279" r:id="rId71"/>
    <p:sldId id="284" r:id="rId72"/>
    <p:sldId id="280" r:id="rId73"/>
    <p:sldId id="283" r:id="rId74"/>
    <p:sldId id="281" r:id="rId75"/>
    <p:sldId id="282" r:id="rId76"/>
    <p:sldId id="285" r:id="rId77"/>
    <p:sldId id="286" r:id="rId78"/>
    <p:sldId id="287" r:id="rId79"/>
    <p:sldId id="28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9904"/>
    <p:restoredTop sz="95588"/>
  </p:normalViewPr>
  <p:slideViewPr>
    <p:cSldViewPr snapToGrid="0" snapToObjects="1">
      <p:cViewPr>
        <p:scale>
          <a:sx n="76" d="100"/>
          <a:sy n="76" d="100"/>
        </p:scale>
        <p:origin x="144" y="8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189393-021B-7446-A9F9-B0F11F853CDA}" type="datetimeFigureOut">
              <a:rPr lang="en-US" smtClean="0"/>
              <a:t>5/2/22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98926-A7BF-3142-8577-2BF00524DE22}" type="slidenum">
              <a:rPr lang="en-US" smtClean="0"/>
              <a:t>‹#›</a:t>
            </a:fld>
            <a:endParaRPr lang="en-US"/>
          </a:p>
        </p:txBody>
      </p:sp>
    </p:spTree>
    <p:extLst>
      <p:ext uri="{BB962C8B-B14F-4D97-AF65-F5344CB8AC3E}">
        <p14:creationId xmlns:p14="http://schemas.microsoft.com/office/powerpoint/2010/main" val="74481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845397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a:t>
            </a:r>
            <a:r>
              <a:rPr lang="en-CA" sz="1200" kern="1200" err="1">
                <a:solidFill>
                  <a:schemeClr val="tx1"/>
                </a:solidFill>
                <a:effectLst/>
                <a:latin typeface="+mn-lt"/>
                <a:ea typeface="+mn-ea"/>
                <a:cs typeface="+mn-cs"/>
              </a:rPr>
              <a:t>Pretraining</a:t>
            </a:r>
            <a:r>
              <a:rPr lang="en-CA" sz="1200" kern="1200">
                <a:solidFill>
                  <a:schemeClr val="tx1"/>
                </a:solidFill>
                <a:effectLst/>
                <a:latin typeface="+mn-lt"/>
                <a:ea typeface="+mn-ea"/>
                <a:cs typeface="+mn-cs"/>
              </a:rPr>
              <a:t> is most beneficial for tasks with small datasets and enables generalization even with 100 labeled examples.</a:t>
            </a:r>
            <a:r>
              <a:rPr lang="en-CA"/>
              <a:t>”</a:t>
            </a:r>
            <a:endParaRPr lang="en-US"/>
          </a:p>
        </p:txBody>
      </p:sp>
      <p:sp>
        <p:nvSpPr>
          <p:cNvPr id="4" name="Slide Number Placeholder 3"/>
          <p:cNvSpPr>
            <a:spLocks noGrp="1"/>
          </p:cNvSpPr>
          <p:nvPr>
            <p:ph type="sldNum" sz="quarter" idx="10"/>
          </p:nvPr>
        </p:nvSpPr>
        <p:spPr/>
        <p:txBody>
          <a:bodyPr/>
          <a:lstStyle/>
          <a:p>
            <a:fld id="{97B98926-A7BF-3142-8577-2BF00524DE22}" type="slidenum">
              <a:rPr lang="en-US" smtClean="0"/>
              <a:t>61</a:t>
            </a:fld>
            <a:endParaRPr lang="en-US"/>
          </a:p>
        </p:txBody>
      </p:sp>
    </p:spTree>
    <p:extLst>
      <p:ext uri="{BB962C8B-B14F-4D97-AF65-F5344CB8AC3E}">
        <p14:creationId xmlns:p14="http://schemas.microsoft.com/office/powerpoint/2010/main" val="2638070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1" kern="1200">
                <a:solidFill>
                  <a:schemeClr val="tx1"/>
                </a:solidFill>
                <a:effectLst/>
                <a:latin typeface="+mn-lt"/>
                <a:ea typeface="+mn-ea"/>
                <a:cs typeface="+mn-cs"/>
              </a:rPr>
              <a:t>T</a:t>
            </a:r>
            <a:r>
              <a:rPr lang="en-CA" sz="1200" kern="1200">
                <a:solidFill>
                  <a:schemeClr val="tx1"/>
                </a:solidFill>
                <a:effectLst/>
                <a:latin typeface="+mn-lt"/>
                <a:ea typeface="+mn-ea"/>
                <a:cs typeface="+mn-cs"/>
              </a:rPr>
              <a:t> is the number of training iterations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err="1">
                <a:solidFill>
                  <a:schemeClr val="tx1"/>
                </a:solidFill>
                <a:effectLst/>
                <a:latin typeface="+mn-lt"/>
                <a:ea typeface="+mn-ea"/>
                <a:cs typeface="+mn-cs"/>
              </a:rPr>
              <a:t>cut_frac</a:t>
            </a:r>
            <a:r>
              <a:rPr lang="en-CA" sz="1200" i="1" kern="1200">
                <a:solidFill>
                  <a:schemeClr val="tx1"/>
                </a:solidFill>
                <a:effectLst/>
                <a:latin typeface="+mn-lt"/>
                <a:ea typeface="+mn-ea"/>
                <a:cs typeface="+mn-cs"/>
              </a:rPr>
              <a:t> </a:t>
            </a:r>
            <a:r>
              <a:rPr lang="en-CA" sz="1200" kern="1200">
                <a:solidFill>
                  <a:schemeClr val="tx1"/>
                </a:solidFill>
                <a:effectLst/>
                <a:latin typeface="+mn-lt"/>
                <a:ea typeface="+mn-ea"/>
                <a:cs typeface="+mn-cs"/>
              </a:rPr>
              <a:t>is the fraction of iterations we increase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a:solidFill>
                  <a:schemeClr val="tx1"/>
                </a:solidFill>
                <a:effectLst/>
                <a:latin typeface="+mn-lt"/>
                <a:ea typeface="+mn-ea"/>
                <a:cs typeface="+mn-cs"/>
              </a:rPr>
              <a:t>cut</a:t>
            </a:r>
            <a:r>
              <a:rPr lang="en-CA" sz="1200" kern="1200">
                <a:solidFill>
                  <a:schemeClr val="tx1"/>
                </a:solidFill>
                <a:effectLst/>
                <a:latin typeface="+mn-lt"/>
                <a:ea typeface="+mn-ea"/>
                <a:cs typeface="+mn-cs"/>
              </a:rPr>
              <a:t> is the iteration when we switch from increasing to decreasing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a:solidFill>
                  <a:schemeClr val="tx1"/>
                </a:solidFill>
                <a:effectLst/>
                <a:latin typeface="+mn-lt"/>
                <a:ea typeface="+mn-ea"/>
                <a:cs typeface="+mn-cs"/>
              </a:rPr>
              <a:t>p</a:t>
            </a:r>
            <a:r>
              <a:rPr lang="en-CA" sz="1200" kern="1200">
                <a:solidFill>
                  <a:schemeClr val="tx1"/>
                </a:solidFill>
                <a:effectLst/>
                <a:latin typeface="+mn-lt"/>
                <a:ea typeface="+mn-ea"/>
                <a:cs typeface="+mn-cs"/>
              </a:rPr>
              <a:t> is the fraction of the number of iterations we have increased or will decrease the LR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a:solidFill>
                  <a:schemeClr val="tx1"/>
                </a:solidFill>
                <a:effectLst/>
                <a:latin typeface="+mn-lt"/>
                <a:ea typeface="+mn-ea"/>
                <a:cs typeface="+mn-cs"/>
              </a:rPr>
              <a:t>ratio</a:t>
            </a:r>
            <a:r>
              <a:rPr lang="en-CA" sz="1200" kern="1200">
                <a:solidFill>
                  <a:schemeClr val="tx1"/>
                </a:solidFill>
                <a:effectLst/>
                <a:latin typeface="+mn-lt"/>
                <a:ea typeface="+mn-ea"/>
                <a:cs typeface="+mn-cs"/>
              </a:rPr>
              <a:t> specifies how much smaller the lowest LR is from the maximum LR </a:t>
            </a:r>
            <a:r>
              <a:rPr lang="el-GR" sz="1200" i="1" kern="1200">
                <a:solidFill>
                  <a:schemeClr val="tx1"/>
                </a:solidFill>
                <a:effectLst/>
                <a:latin typeface="+mn-lt"/>
                <a:ea typeface="+mn-ea"/>
                <a:cs typeface="+mn-cs"/>
              </a:rPr>
              <a:t>η</a:t>
            </a:r>
            <a:r>
              <a:rPr lang="en-CA" sz="1200" i="1" kern="1200" baseline="-25000">
                <a:solidFill>
                  <a:schemeClr val="tx1"/>
                </a:solidFill>
                <a:effectLst/>
                <a:latin typeface="+mn-lt"/>
                <a:ea typeface="+mn-ea"/>
                <a:cs typeface="+mn-cs"/>
              </a:rPr>
              <a:t>max</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i="1" kern="1200">
                <a:solidFill>
                  <a:schemeClr val="tx1"/>
                </a:solidFill>
                <a:effectLst/>
                <a:latin typeface="+mn-lt"/>
                <a:ea typeface="+mn-ea"/>
                <a:cs typeface="+mn-cs"/>
              </a:rPr>
              <a:t>η</a:t>
            </a:r>
            <a:r>
              <a:rPr lang="en-CA" sz="1200" i="1" kern="1200" baseline="-25000">
                <a:solidFill>
                  <a:schemeClr val="tx1"/>
                </a:solidFill>
                <a:effectLst/>
                <a:latin typeface="+mn-lt"/>
                <a:ea typeface="+mn-ea"/>
                <a:cs typeface="+mn-cs"/>
              </a:rPr>
              <a:t>t</a:t>
            </a:r>
            <a:r>
              <a:rPr lang="en-CA" sz="1200" kern="1200">
                <a:solidFill>
                  <a:schemeClr val="tx1"/>
                </a:solidFill>
                <a:effectLst/>
                <a:latin typeface="+mn-lt"/>
                <a:ea typeface="+mn-ea"/>
                <a:cs typeface="+mn-cs"/>
              </a:rPr>
              <a:t> tis the learning rate at iteration </a:t>
            </a:r>
            <a:r>
              <a:rPr lang="en-CA" sz="1200" i="1" kern="1200">
                <a:solidFill>
                  <a:schemeClr val="tx1"/>
                </a:solidFill>
                <a:effectLst/>
                <a:latin typeface="+mn-lt"/>
                <a:ea typeface="+mn-ea"/>
                <a:cs typeface="+mn-cs"/>
              </a:rPr>
              <a:t>t</a:t>
            </a:r>
            <a:r>
              <a:rPr lang="en-CA" sz="1200" kern="1200">
                <a:solidFill>
                  <a:schemeClr val="tx1"/>
                </a:solidFill>
                <a:effectLst/>
                <a:latin typeface="+mn-lt"/>
                <a:ea typeface="+mn-ea"/>
                <a:cs typeface="+mn-cs"/>
              </a:rPr>
              <a:t>.</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US"/>
          </a:p>
        </p:txBody>
      </p:sp>
      <p:sp>
        <p:nvSpPr>
          <p:cNvPr id="4" name="Slide Number Placeholder 3"/>
          <p:cNvSpPr>
            <a:spLocks noGrp="1"/>
          </p:cNvSpPr>
          <p:nvPr>
            <p:ph type="sldNum" sz="quarter" idx="10"/>
          </p:nvPr>
        </p:nvSpPr>
        <p:spPr/>
        <p:txBody>
          <a:bodyPr/>
          <a:lstStyle/>
          <a:p>
            <a:fld id="{97B98926-A7BF-3142-8577-2BF00524DE22}" type="slidenum">
              <a:rPr lang="en-US" smtClean="0"/>
              <a:t>66</a:t>
            </a:fld>
            <a:endParaRPr lang="en-US"/>
          </a:p>
        </p:txBody>
      </p:sp>
    </p:spTree>
    <p:extLst>
      <p:ext uri="{BB962C8B-B14F-4D97-AF65-F5344CB8AC3E}">
        <p14:creationId xmlns:p14="http://schemas.microsoft.com/office/powerpoint/2010/main" val="1294519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a:t>
            </a:r>
            <a:r>
              <a:rPr lang="en-CA" sz="1200" b="0" kern="1200">
                <a:solidFill>
                  <a:schemeClr val="tx1"/>
                </a:solidFill>
                <a:effectLst/>
                <a:latin typeface="+mn-lt"/>
                <a:ea typeface="+mn-ea"/>
                <a:cs typeface="+mn-cs"/>
              </a:rPr>
              <a:t>Impact of classifier fine-tuning. </a:t>
            </a:r>
            <a:r>
              <a:rPr lang="en-CA" sz="1200" kern="1200">
                <a:solidFill>
                  <a:schemeClr val="tx1"/>
                </a:solidFill>
                <a:effectLst/>
                <a:latin typeface="+mn-lt"/>
                <a:ea typeface="+mn-ea"/>
                <a:cs typeface="+mn-cs"/>
              </a:rPr>
              <a:t>We compare training from scratch, fine-tuning the full model (‘</a:t>
            </a:r>
            <a:r>
              <a:rPr lang="en-CA" sz="1200" i="1" kern="1200">
                <a:solidFill>
                  <a:schemeClr val="tx1"/>
                </a:solidFill>
                <a:effectLst/>
                <a:latin typeface="+mn-lt"/>
                <a:ea typeface="+mn-ea"/>
                <a:cs typeface="+mn-cs"/>
              </a:rPr>
              <a:t>Full</a:t>
            </a:r>
            <a:r>
              <a:rPr lang="en-CA" sz="1200" kern="1200">
                <a:solidFill>
                  <a:schemeClr val="tx1"/>
                </a:solidFill>
                <a:effectLst/>
                <a:latin typeface="+mn-lt"/>
                <a:ea typeface="+mn-ea"/>
                <a:cs typeface="+mn-cs"/>
              </a:rPr>
              <a:t>’), only fine-tuning the last layer (‘</a:t>
            </a:r>
            <a:r>
              <a:rPr lang="en-CA" sz="1200" i="1" kern="1200">
                <a:solidFill>
                  <a:schemeClr val="tx1"/>
                </a:solidFill>
                <a:effectLst/>
                <a:latin typeface="+mn-lt"/>
                <a:ea typeface="+mn-ea"/>
                <a:cs typeface="+mn-cs"/>
              </a:rPr>
              <a:t>Last</a:t>
            </a:r>
            <a:r>
              <a:rPr lang="en-CA" sz="1200" kern="1200">
                <a:solidFill>
                  <a:schemeClr val="tx1"/>
                </a:solidFill>
                <a:effectLst/>
                <a:latin typeface="+mn-lt"/>
                <a:ea typeface="+mn-ea"/>
                <a:cs typeface="+mn-cs"/>
              </a:rPr>
              <a:t>’) (Donahue et al.,2014), ‘</a:t>
            </a:r>
            <a:r>
              <a:rPr lang="en-CA" sz="1200" i="1" kern="1200">
                <a:solidFill>
                  <a:schemeClr val="tx1"/>
                </a:solidFill>
                <a:effectLst/>
                <a:latin typeface="+mn-lt"/>
                <a:ea typeface="+mn-ea"/>
                <a:cs typeface="+mn-cs"/>
              </a:rPr>
              <a:t>Chain-thaw</a:t>
            </a:r>
            <a:r>
              <a:rPr lang="en-CA" sz="1200" kern="1200">
                <a:solidFill>
                  <a:schemeClr val="tx1"/>
                </a:solidFill>
                <a:effectLst/>
                <a:latin typeface="+mn-lt"/>
                <a:ea typeface="+mn-ea"/>
                <a:cs typeface="+mn-cs"/>
              </a:rPr>
              <a:t>’ (</a:t>
            </a:r>
            <a:r>
              <a:rPr lang="en-CA" sz="1200" kern="1200" err="1">
                <a:solidFill>
                  <a:schemeClr val="tx1"/>
                </a:solidFill>
                <a:effectLst/>
                <a:latin typeface="+mn-lt"/>
                <a:ea typeface="+mn-ea"/>
                <a:cs typeface="+mn-cs"/>
              </a:rPr>
              <a:t>Felbo</a:t>
            </a:r>
            <a:r>
              <a:rPr lang="en-CA" sz="1200" kern="1200">
                <a:solidFill>
                  <a:schemeClr val="tx1"/>
                </a:solidFill>
                <a:effectLst/>
                <a:latin typeface="+mn-lt"/>
                <a:ea typeface="+mn-ea"/>
                <a:cs typeface="+mn-cs"/>
              </a:rPr>
              <a:t> et al.,2017), and gradual unfreezing (‘</a:t>
            </a:r>
            <a:r>
              <a:rPr lang="en-CA" sz="1200" i="1" kern="1200" err="1">
                <a:solidFill>
                  <a:schemeClr val="tx1"/>
                </a:solidFill>
                <a:effectLst/>
                <a:latin typeface="+mn-lt"/>
                <a:ea typeface="+mn-ea"/>
                <a:cs typeface="+mn-cs"/>
              </a:rPr>
              <a:t>Freez</a:t>
            </a:r>
            <a:r>
              <a:rPr lang="en-CA" sz="1200" kern="1200">
                <a:solidFill>
                  <a:schemeClr val="tx1"/>
                </a:solidFill>
                <a:effectLst/>
                <a:latin typeface="+mn-lt"/>
                <a:ea typeface="+mn-ea"/>
                <a:cs typeface="+mn-cs"/>
              </a:rPr>
              <a:t>’). We furthermore assess the importance of discriminative fine-tuning (‘</a:t>
            </a:r>
            <a:r>
              <a:rPr lang="en-CA" sz="1200" i="1" kern="1200" err="1">
                <a:solidFill>
                  <a:schemeClr val="tx1"/>
                </a:solidFill>
                <a:effectLst/>
                <a:latin typeface="+mn-lt"/>
                <a:ea typeface="+mn-ea"/>
                <a:cs typeface="+mn-cs"/>
              </a:rPr>
              <a:t>Discr</a:t>
            </a:r>
            <a:r>
              <a:rPr lang="en-CA" sz="1200" kern="1200">
                <a:solidFill>
                  <a:schemeClr val="tx1"/>
                </a:solidFill>
                <a:effectLst/>
                <a:latin typeface="+mn-lt"/>
                <a:ea typeface="+mn-ea"/>
                <a:cs typeface="+mn-cs"/>
              </a:rPr>
              <a:t>’) and slanted triangular learning rates (‘</a:t>
            </a:r>
            <a:r>
              <a:rPr lang="en-CA" sz="1200" i="1" kern="1200" err="1">
                <a:solidFill>
                  <a:schemeClr val="tx1"/>
                </a:solidFill>
                <a:effectLst/>
                <a:latin typeface="+mn-lt"/>
                <a:ea typeface="+mn-ea"/>
                <a:cs typeface="+mn-cs"/>
              </a:rPr>
              <a:t>Stlr</a:t>
            </a:r>
            <a:r>
              <a:rPr lang="en-CA" sz="1200" kern="1200">
                <a:solidFill>
                  <a:schemeClr val="tx1"/>
                </a:solidFill>
                <a:effectLst/>
                <a:latin typeface="+mn-lt"/>
                <a:ea typeface="+mn-ea"/>
                <a:cs typeface="+mn-cs"/>
              </a:rPr>
              <a:t>’). We compare the latter to an alternative, aggressive cosine annealing schedule (‘</a:t>
            </a:r>
            <a:r>
              <a:rPr lang="en-CA" sz="1200" i="1" kern="1200">
                <a:solidFill>
                  <a:schemeClr val="tx1"/>
                </a:solidFill>
                <a:effectLst/>
                <a:latin typeface="+mn-lt"/>
                <a:ea typeface="+mn-ea"/>
                <a:cs typeface="+mn-cs"/>
              </a:rPr>
              <a:t>Cos</a:t>
            </a:r>
            <a:r>
              <a:rPr lang="en-CA" sz="1200" kern="1200">
                <a:solidFill>
                  <a:schemeClr val="tx1"/>
                </a:solidFill>
                <a:effectLst/>
                <a:latin typeface="+mn-lt"/>
                <a:ea typeface="+mn-ea"/>
                <a:cs typeface="+mn-cs"/>
              </a:rPr>
              <a:t>’) (</a:t>
            </a:r>
            <a:r>
              <a:rPr lang="en-CA" sz="1200" kern="1200" err="1">
                <a:solidFill>
                  <a:schemeClr val="tx1"/>
                </a:solidFill>
                <a:effectLst/>
                <a:latin typeface="+mn-lt"/>
                <a:ea typeface="+mn-ea"/>
                <a:cs typeface="+mn-cs"/>
              </a:rPr>
              <a:t>Loshchilov</a:t>
            </a:r>
            <a:r>
              <a:rPr lang="en-CA" sz="1200" kern="1200">
                <a:solidFill>
                  <a:schemeClr val="tx1"/>
                </a:solidFill>
                <a:effectLst/>
                <a:latin typeface="+mn-lt"/>
                <a:ea typeface="+mn-ea"/>
                <a:cs typeface="+mn-cs"/>
              </a:rPr>
              <a:t> and Hutter,2017).</a:t>
            </a:r>
            <a:r>
              <a:rPr lang="en-US" sz="1200" kern="1200">
                <a:solidFill>
                  <a:schemeClr val="tx1"/>
                </a:solidFill>
                <a:effectLst/>
                <a:latin typeface="+mn-lt"/>
                <a:ea typeface="+mn-ea"/>
                <a:cs typeface="+mn-cs"/>
              </a:rPr>
              <a:t>”</a:t>
            </a:r>
            <a:endParaRPr lang="en-CA"/>
          </a:p>
        </p:txBody>
      </p:sp>
      <p:sp>
        <p:nvSpPr>
          <p:cNvPr id="4" name="Slide Number Placeholder 3"/>
          <p:cNvSpPr>
            <a:spLocks noGrp="1"/>
          </p:cNvSpPr>
          <p:nvPr>
            <p:ph type="sldNum" sz="quarter" idx="10"/>
          </p:nvPr>
        </p:nvSpPr>
        <p:spPr/>
        <p:txBody>
          <a:bodyPr/>
          <a:lstStyle/>
          <a:p>
            <a:fld id="{97B98926-A7BF-3142-8577-2BF00524DE22}" type="slidenum">
              <a:rPr lang="en-US" smtClean="0"/>
              <a:t>76</a:t>
            </a:fld>
            <a:endParaRPr lang="en-US"/>
          </a:p>
        </p:txBody>
      </p:sp>
    </p:spTree>
    <p:extLst>
      <p:ext uri="{BB962C8B-B14F-4D97-AF65-F5344CB8AC3E}">
        <p14:creationId xmlns:p14="http://schemas.microsoft.com/office/powerpoint/2010/main" val="74182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traditional supervised learning paradigm breaks down when we do not have sufficient labeled data for the task or domain we care about to train a reliable model.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B98926-A7BF-3142-8577-2BF00524DE22}" type="slidenum">
              <a:rPr lang="en-US" smtClean="0"/>
              <a:t>3</a:t>
            </a:fld>
            <a:endParaRPr lang="en-US" dirty="0"/>
          </a:p>
        </p:txBody>
      </p:sp>
    </p:spTree>
    <p:extLst>
      <p:ext uri="{BB962C8B-B14F-4D97-AF65-F5344CB8AC3E}">
        <p14:creationId xmlns:p14="http://schemas.microsoft.com/office/powerpoint/2010/main" val="289377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traditional supervised learning paradigm breaks down when we do not have sufficient labeled data for the task or domain we care about to train a reliable model.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B98926-A7BF-3142-8577-2BF00524DE22}" type="slidenum">
              <a:rPr lang="en-US" smtClean="0"/>
              <a:t>4</a:t>
            </a:fld>
            <a:endParaRPr lang="en-US" dirty="0"/>
          </a:p>
        </p:txBody>
      </p:sp>
    </p:spTree>
    <p:extLst>
      <p:ext uri="{BB962C8B-B14F-4D97-AF65-F5344CB8AC3E}">
        <p14:creationId xmlns:p14="http://schemas.microsoft.com/office/powerpoint/2010/main" val="2047458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Learning of a new task that is relied on the previous learned tasks.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Why? Learning process can be faster, more accurate and / or need less training data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 want to train a model to detect pedestrians on night-time images, we could apply a model that has been trained on a similar domain, e.g. on day-time images. In practice, however, we often experience a deterioration or collapse in performance as the model has inherited the bias of its training data and does not know how to generalize to the new domain.</a:t>
            </a:r>
            <a:br>
              <a:rPr lang="en-US" dirty="0"/>
            </a:br>
            <a:r>
              <a:rPr lang="en-US" sz="1200" b="0" i="0" kern="1200" dirty="0">
                <a:solidFill>
                  <a:schemeClr val="tx1"/>
                </a:solidFill>
                <a:effectLst/>
                <a:latin typeface="+mn-lt"/>
                <a:ea typeface="+mn-ea"/>
                <a:cs typeface="+mn-cs"/>
              </a:rPr>
              <a:t>If we want to train a model to perform a new task, such as detecting bicyclists, we cannot even reuse an existing model, as the labels between the tasks differ.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Transfer learning allows us to deal with these scenarios by leveraging the already existing labeled data of some related task or domain. We try to store this knowledge gained in solving the source task in the source domain and apply it to our problem of interest </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5</a:t>
            </a:fld>
            <a:endParaRPr lang="en-US" dirty="0"/>
          </a:p>
        </p:txBody>
      </p:sp>
    </p:spTree>
    <p:extLst>
      <p:ext uri="{BB962C8B-B14F-4D97-AF65-F5344CB8AC3E}">
        <p14:creationId xmlns:p14="http://schemas.microsoft.com/office/powerpoint/2010/main" val="422782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Learning of a new task that is relied on the previous learned tasks.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Why? Learning process can be faster, more accurate and / or need less training data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 want to train a model to detect pedestrians on night-time images, we could apply a model that has been trained on a similar domain, e.g. on day-time images. In practice, however, we often experience a deterioration or collapse in performance as the model has inherited the bias of its training data and does not know how to generalize to the new domain.</a:t>
            </a:r>
            <a:br>
              <a:rPr lang="en-US" dirty="0"/>
            </a:br>
            <a:r>
              <a:rPr lang="en-US" sz="1200" b="0" i="0" kern="1200" dirty="0">
                <a:solidFill>
                  <a:schemeClr val="tx1"/>
                </a:solidFill>
                <a:effectLst/>
                <a:latin typeface="+mn-lt"/>
                <a:ea typeface="+mn-ea"/>
                <a:cs typeface="+mn-cs"/>
              </a:rPr>
              <a:t>If we want to train a model to perform a new task, such as detecting bicyclists, we cannot even reuse an existing model, as the labels between the tasks differ.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Transfer learning allows us to deal with these scenarios by leveraging the already existing labeled data of some related task or domain. We try to store this knowledge gained in solving the source task in the source domain and apply it to our problem of interest </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6</a:t>
            </a:fld>
            <a:endParaRPr lang="en-US" dirty="0"/>
          </a:p>
        </p:txBody>
      </p:sp>
    </p:spTree>
    <p:extLst>
      <p:ext uri="{BB962C8B-B14F-4D97-AF65-F5344CB8AC3E}">
        <p14:creationId xmlns:p14="http://schemas.microsoft.com/office/powerpoint/2010/main" val="65966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Inductive transfer learning: labeled source instances are available </a:t>
            </a:r>
          </a:p>
          <a:p>
            <a:endParaRPr lang="en-US" dirty="0"/>
          </a:p>
          <a:p>
            <a:r>
              <a:rPr lang="en-US" sz="1200" b="0" i="0" kern="1200" dirty="0">
                <a:solidFill>
                  <a:schemeClr val="tx1"/>
                </a:solidFill>
                <a:effectLst/>
                <a:latin typeface="+mn-lt"/>
                <a:ea typeface="+mn-ea"/>
                <a:cs typeface="+mn-cs"/>
              </a:rPr>
              <a:t>transfer learning strategies fall under three major categories depending upon the task domain and the amount of labeled/unlabeled data present.</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10</a:t>
            </a:fld>
            <a:endParaRPr lang="en-US" dirty="0"/>
          </a:p>
        </p:txBody>
      </p:sp>
    </p:spTree>
    <p:extLst>
      <p:ext uri="{BB962C8B-B14F-4D97-AF65-F5344CB8AC3E}">
        <p14:creationId xmlns:p14="http://schemas.microsoft.com/office/powerpoint/2010/main" val="234371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Inductive transfer learning: labeled source instances are available </a:t>
            </a:r>
          </a:p>
          <a:p>
            <a:endParaRPr lang="en-US"/>
          </a:p>
          <a:p>
            <a:r>
              <a:rPr lang="en-US" sz="1200" b="0" i="0" kern="1200">
                <a:solidFill>
                  <a:schemeClr val="tx1"/>
                </a:solidFill>
                <a:effectLst/>
                <a:latin typeface="+mn-lt"/>
                <a:ea typeface="+mn-ea"/>
                <a:cs typeface="+mn-cs"/>
              </a:rPr>
              <a:t>transfer learning strategies fall under three major categories depending upon the task domain and the amount of labeled/unlabeled data present.</a:t>
            </a:r>
            <a:endParaRPr lang="en-US"/>
          </a:p>
          <a:p>
            <a:endParaRPr lang="en-US"/>
          </a:p>
        </p:txBody>
      </p:sp>
      <p:sp>
        <p:nvSpPr>
          <p:cNvPr id="4" name="Slide Number Placeholder 3"/>
          <p:cNvSpPr>
            <a:spLocks noGrp="1"/>
          </p:cNvSpPr>
          <p:nvPr>
            <p:ph type="sldNum" sz="quarter" idx="5"/>
          </p:nvPr>
        </p:nvSpPr>
        <p:spPr/>
        <p:txBody>
          <a:bodyPr/>
          <a:lstStyle/>
          <a:p>
            <a:fld id="{97B98926-A7BF-3142-8577-2BF00524DE22}" type="slidenum">
              <a:rPr lang="en-US" smtClean="0"/>
              <a:t>19</a:t>
            </a:fld>
            <a:endParaRPr lang="en-US"/>
          </a:p>
        </p:txBody>
      </p:sp>
    </p:spTree>
    <p:extLst>
      <p:ext uri="{BB962C8B-B14F-4D97-AF65-F5344CB8AC3E}">
        <p14:creationId xmlns:p14="http://schemas.microsoft.com/office/powerpoint/2010/main" val="287718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a:t>
            </a:r>
            <a:r>
              <a:rPr lang="en-CA" sz="1200" kern="1200" err="1">
                <a:solidFill>
                  <a:schemeClr val="tx1"/>
                </a:solidFill>
                <a:effectLst/>
                <a:latin typeface="+mn-lt"/>
                <a:ea typeface="+mn-ea"/>
                <a:cs typeface="+mn-cs"/>
              </a:rPr>
              <a:t>Pretraining</a:t>
            </a:r>
            <a:r>
              <a:rPr lang="en-CA" sz="1200" kern="1200">
                <a:solidFill>
                  <a:schemeClr val="tx1"/>
                </a:solidFill>
                <a:effectLst/>
                <a:latin typeface="+mn-lt"/>
                <a:ea typeface="+mn-ea"/>
                <a:cs typeface="+mn-cs"/>
              </a:rPr>
              <a:t> is most beneficial for tasks with small datasets and enables generalization even with 100 labeled examples.</a:t>
            </a:r>
            <a:r>
              <a:rPr lang="en-CA"/>
              <a:t>”</a:t>
            </a:r>
            <a:endParaRPr lang="en-US"/>
          </a:p>
        </p:txBody>
      </p:sp>
      <p:sp>
        <p:nvSpPr>
          <p:cNvPr id="4" name="Slide Number Placeholder 3"/>
          <p:cNvSpPr>
            <a:spLocks noGrp="1"/>
          </p:cNvSpPr>
          <p:nvPr>
            <p:ph type="sldNum" sz="quarter" idx="10"/>
          </p:nvPr>
        </p:nvSpPr>
        <p:spPr/>
        <p:txBody>
          <a:bodyPr/>
          <a:lstStyle/>
          <a:p>
            <a:fld id="{97B98926-A7BF-3142-8577-2BF00524DE22}" type="slidenum">
              <a:rPr lang="en-US" smtClean="0"/>
              <a:t>36</a:t>
            </a:fld>
            <a:endParaRPr lang="en-US"/>
          </a:p>
        </p:txBody>
      </p:sp>
    </p:spTree>
    <p:extLst>
      <p:ext uri="{BB962C8B-B14F-4D97-AF65-F5344CB8AC3E}">
        <p14:creationId xmlns:p14="http://schemas.microsoft.com/office/powerpoint/2010/main" val="263807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1" kern="1200">
                <a:solidFill>
                  <a:schemeClr val="tx1"/>
                </a:solidFill>
                <a:effectLst/>
                <a:latin typeface="+mn-lt"/>
                <a:ea typeface="+mn-ea"/>
                <a:cs typeface="+mn-cs"/>
              </a:rPr>
              <a:t>T</a:t>
            </a:r>
            <a:r>
              <a:rPr lang="en-CA" sz="1200" kern="1200">
                <a:solidFill>
                  <a:schemeClr val="tx1"/>
                </a:solidFill>
                <a:effectLst/>
                <a:latin typeface="+mn-lt"/>
                <a:ea typeface="+mn-ea"/>
                <a:cs typeface="+mn-cs"/>
              </a:rPr>
              <a:t> is the number of training iterations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err="1">
                <a:solidFill>
                  <a:schemeClr val="tx1"/>
                </a:solidFill>
                <a:effectLst/>
                <a:latin typeface="+mn-lt"/>
                <a:ea typeface="+mn-ea"/>
                <a:cs typeface="+mn-cs"/>
              </a:rPr>
              <a:t>cut_frac</a:t>
            </a:r>
            <a:r>
              <a:rPr lang="en-CA" sz="1200" i="1" kern="1200">
                <a:solidFill>
                  <a:schemeClr val="tx1"/>
                </a:solidFill>
                <a:effectLst/>
                <a:latin typeface="+mn-lt"/>
                <a:ea typeface="+mn-ea"/>
                <a:cs typeface="+mn-cs"/>
              </a:rPr>
              <a:t> </a:t>
            </a:r>
            <a:r>
              <a:rPr lang="en-CA" sz="1200" kern="1200">
                <a:solidFill>
                  <a:schemeClr val="tx1"/>
                </a:solidFill>
                <a:effectLst/>
                <a:latin typeface="+mn-lt"/>
                <a:ea typeface="+mn-ea"/>
                <a:cs typeface="+mn-cs"/>
              </a:rPr>
              <a:t>is the fraction of iterations we increase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a:solidFill>
                  <a:schemeClr val="tx1"/>
                </a:solidFill>
                <a:effectLst/>
                <a:latin typeface="+mn-lt"/>
                <a:ea typeface="+mn-ea"/>
                <a:cs typeface="+mn-cs"/>
              </a:rPr>
              <a:t>cut</a:t>
            </a:r>
            <a:r>
              <a:rPr lang="en-CA" sz="1200" kern="1200">
                <a:solidFill>
                  <a:schemeClr val="tx1"/>
                </a:solidFill>
                <a:effectLst/>
                <a:latin typeface="+mn-lt"/>
                <a:ea typeface="+mn-ea"/>
                <a:cs typeface="+mn-cs"/>
              </a:rPr>
              <a:t> is the iteration when we switch from increasing to decreasing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a:solidFill>
                  <a:schemeClr val="tx1"/>
                </a:solidFill>
                <a:effectLst/>
                <a:latin typeface="+mn-lt"/>
                <a:ea typeface="+mn-ea"/>
                <a:cs typeface="+mn-cs"/>
              </a:rPr>
              <a:t>p</a:t>
            </a:r>
            <a:r>
              <a:rPr lang="en-CA" sz="1200" kern="1200">
                <a:solidFill>
                  <a:schemeClr val="tx1"/>
                </a:solidFill>
                <a:effectLst/>
                <a:latin typeface="+mn-lt"/>
                <a:ea typeface="+mn-ea"/>
                <a:cs typeface="+mn-cs"/>
              </a:rPr>
              <a:t> is the fraction of the number of iterations we have increased or will decrease the LR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a:solidFill>
                  <a:schemeClr val="tx1"/>
                </a:solidFill>
                <a:effectLst/>
                <a:latin typeface="+mn-lt"/>
                <a:ea typeface="+mn-ea"/>
                <a:cs typeface="+mn-cs"/>
              </a:rPr>
              <a:t>ratio</a:t>
            </a:r>
            <a:r>
              <a:rPr lang="en-CA" sz="1200" kern="1200">
                <a:solidFill>
                  <a:schemeClr val="tx1"/>
                </a:solidFill>
                <a:effectLst/>
                <a:latin typeface="+mn-lt"/>
                <a:ea typeface="+mn-ea"/>
                <a:cs typeface="+mn-cs"/>
              </a:rPr>
              <a:t> specifies how much smaller the lowest LR is from the maximum LR </a:t>
            </a:r>
            <a:r>
              <a:rPr lang="el-GR" sz="1200" i="1" kern="1200">
                <a:solidFill>
                  <a:schemeClr val="tx1"/>
                </a:solidFill>
                <a:effectLst/>
                <a:latin typeface="+mn-lt"/>
                <a:ea typeface="+mn-ea"/>
                <a:cs typeface="+mn-cs"/>
              </a:rPr>
              <a:t>η</a:t>
            </a:r>
            <a:r>
              <a:rPr lang="en-CA" sz="1200" i="1" kern="1200" baseline="-25000">
                <a:solidFill>
                  <a:schemeClr val="tx1"/>
                </a:solidFill>
                <a:effectLst/>
                <a:latin typeface="+mn-lt"/>
                <a:ea typeface="+mn-ea"/>
                <a:cs typeface="+mn-cs"/>
              </a:rPr>
              <a:t>max</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i="1" kern="1200">
                <a:solidFill>
                  <a:schemeClr val="tx1"/>
                </a:solidFill>
                <a:effectLst/>
                <a:latin typeface="+mn-lt"/>
                <a:ea typeface="+mn-ea"/>
                <a:cs typeface="+mn-cs"/>
              </a:rPr>
              <a:t>η</a:t>
            </a:r>
            <a:r>
              <a:rPr lang="en-CA" sz="1200" i="1" kern="1200" baseline="-25000">
                <a:solidFill>
                  <a:schemeClr val="tx1"/>
                </a:solidFill>
                <a:effectLst/>
                <a:latin typeface="+mn-lt"/>
                <a:ea typeface="+mn-ea"/>
                <a:cs typeface="+mn-cs"/>
              </a:rPr>
              <a:t>t</a:t>
            </a:r>
            <a:r>
              <a:rPr lang="en-CA" sz="1200" kern="1200">
                <a:solidFill>
                  <a:schemeClr val="tx1"/>
                </a:solidFill>
                <a:effectLst/>
                <a:latin typeface="+mn-lt"/>
                <a:ea typeface="+mn-ea"/>
                <a:cs typeface="+mn-cs"/>
              </a:rPr>
              <a:t> tis the learning rate at iteration </a:t>
            </a:r>
            <a:r>
              <a:rPr lang="en-CA" sz="1200" i="1" kern="1200">
                <a:solidFill>
                  <a:schemeClr val="tx1"/>
                </a:solidFill>
                <a:effectLst/>
                <a:latin typeface="+mn-lt"/>
                <a:ea typeface="+mn-ea"/>
                <a:cs typeface="+mn-cs"/>
              </a:rPr>
              <a:t>t</a:t>
            </a:r>
            <a:r>
              <a:rPr lang="en-CA" sz="1200" kern="1200">
                <a:solidFill>
                  <a:schemeClr val="tx1"/>
                </a:solidFill>
                <a:effectLst/>
                <a:latin typeface="+mn-lt"/>
                <a:ea typeface="+mn-ea"/>
                <a:cs typeface="+mn-cs"/>
              </a:rPr>
              <a:t>.</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US"/>
          </a:p>
        </p:txBody>
      </p:sp>
      <p:sp>
        <p:nvSpPr>
          <p:cNvPr id="4" name="Slide Number Placeholder 3"/>
          <p:cNvSpPr>
            <a:spLocks noGrp="1"/>
          </p:cNvSpPr>
          <p:nvPr>
            <p:ph type="sldNum" sz="quarter" idx="10"/>
          </p:nvPr>
        </p:nvSpPr>
        <p:spPr/>
        <p:txBody>
          <a:bodyPr/>
          <a:lstStyle/>
          <a:p>
            <a:fld id="{97B98926-A7BF-3142-8577-2BF00524DE22}" type="slidenum">
              <a:rPr lang="en-US" smtClean="0"/>
              <a:t>41</a:t>
            </a:fld>
            <a:endParaRPr lang="en-US"/>
          </a:p>
        </p:txBody>
      </p:sp>
    </p:spTree>
    <p:extLst>
      <p:ext uri="{BB962C8B-B14F-4D97-AF65-F5344CB8AC3E}">
        <p14:creationId xmlns:p14="http://schemas.microsoft.com/office/powerpoint/2010/main" val="129451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E0D8-699B-CB4D-8BA7-FD310FBABA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B408F5-0B19-BC4C-B02C-E3283702B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3D63D1-CEB9-0445-B878-83C6D1070F4D}"/>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5" name="Footer Placeholder 4">
            <a:extLst>
              <a:ext uri="{FF2B5EF4-FFF2-40B4-BE49-F238E27FC236}">
                <a16:creationId xmlns:a16="http://schemas.microsoft.com/office/drawing/2014/main" id="{4E987599-B545-B94E-B64A-2598ADAF4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3CAE3-412B-5543-B25F-4CF18B12AD5C}"/>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169754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D911-BB94-3F43-9492-6A5CA015EE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4D04BB-9EDB-334E-B722-3E3B248063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47457-23E1-6341-93DF-41849EFFABCB}"/>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5" name="Footer Placeholder 4">
            <a:extLst>
              <a:ext uri="{FF2B5EF4-FFF2-40B4-BE49-F238E27FC236}">
                <a16:creationId xmlns:a16="http://schemas.microsoft.com/office/drawing/2014/main" id="{2F4CDA69-C28B-114D-912E-3ABB6D2F8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14959-8454-C94A-8B0F-0CC001D296C6}"/>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693884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26CF27-66D4-9749-A53A-065F18E552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766E2-EAD7-1D4A-82CE-48626118C4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7D906-7CBA-C14B-93B4-C05AE2F8027C}"/>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5" name="Footer Placeholder 4">
            <a:extLst>
              <a:ext uri="{FF2B5EF4-FFF2-40B4-BE49-F238E27FC236}">
                <a16:creationId xmlns:a16="http://schemas.microsoft.com/office/drawing/2014/main" id="{31EEF3C4-9328-784F-A7B0-C8C3FE8BB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3C8E3-4FCE-0B47-B7AF-B95C87C9634B}"/>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950595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2"/>
        <p:cNvGrpSpPr/>
        <p:nvPr/>
      </p:nvGrpSpPr>
      <p:grpSpPr>
        <a:xfrm>
          <a:off x="0" y="0"/>
          <a:ext cx="0" cy="0"/>
          <a:chOff x="0" y="0"/>
          <a:chExt cx="0" cy="0"/>
        </a:xfrm>
      </p:grpSpPr>
      <p:sp>
        <p:nvSpPr>
          <p:cNvPr id="17" name="Shape 17"/>
          <p:cNvSpPr txBox="1"/>
          <p:nvPr/>
        </p:nvSpPr>
        <p:spPr>
          <a:xfrm>
            <a:off x="10047867" y="6157300"/>
            <a:ext cx="4668400" cy="7220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2667">
                <a:solidFill>
                  <a:srgbClr val="FFFFFF"/>
                </a:solidFill>
              </a:rPr>
              <a:t>27 Jan 2016</a:t>
            </a:r>
            <a:endParaRPr sz="2667">
              <a:solidFill>
                <a:srgbClr val="FFFFFF"/>
              </a:solidFill>
            </a:endParaRPr>
          </a:p>
        </p:txBody>
      </p:sp>
    </p:spTree>
    <p:extLst>
      <p:ext uri="{BB962C8B-B14F-4D97-AF65-F5344CB8AC3E}">
        <p14:creationId xmlns:p14="http://schemas.microsoft.com/office/powerpoint/2010/main" val="2798016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CFFC-34D2-2A4E-B0D1-C0D5EFC81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97EC5-89CA-5946-BF03-FA802ACEBF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CDB8B-F1E6-F845-AEFD-F1BE01608A0B}"/>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5" name="Footer Placeholder 4">
            <a:extLst>
              <a:ext uri="{FF2B5EF4-FFF2-40B4-BE49-F238E27FC236}">
                <a16:creationId xmlns:a16="http://schemas.microsoft.com/office/drawing/2014/main" id="{F4F5A762-35F7-3246-B166-54F569922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3E55-3409-BA4D-82DA-00D9F96D17A9}"/>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135584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87037-11F5-A74D-A699-FA5566D68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CA4B60-0EDE-A74E-9797-12A266E3A7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A0B81D-FC22-584D-9BBA-FA82355AB6AA}"/>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5" name="Footer Placeholder 4">
            <a:extLst>
              <a:ext uri="{FF2B5EF4-FFF2-40B4-BE49-F238E27FC236}">
                <a16:creationId xmlns:a16="http://schemas.microsoft.com/office/drawing/2014/main" id="{FBAE0349-4840-8D4A-A38A-E65CF751B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FD79B-ABD7-4947-A514-DBE5A3F38C10}"/>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106428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579C-8E48-3948-8835-C8DE305EF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718F4E-25DA-7E4A-9613-F830990D8E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55BE6E-7F12-8A44-93EC-AF629A92F5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9C41B4-72A5-B049-AB98-378F0C266BE1}"/>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6" name="Footer Placeholder 5">
            <a:extLst>
              <a:ext uri="{FF2B5EF4-FFF2-40B4-BE49-F238E27FC236}">
                <a16:creationId xmlns:a16="http://schemas.microsoft.com/office/drawing/2014/main" id="{3D7B5A62-CF3B-1F46-9E98-17F9FEB6A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537D56-25D8-EA4C-B943-658E322B0EE6}"/>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43666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055C-2AAB-1C42-8EE9-C465D1A85D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72F25-28D8-7E4C-88E0-6B672616D3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100860-FDF8-3A47-BC62-AAA55E789C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4EA443-6492-B246-AF66-2B796E170A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C23B121-2346-874E-9A2F-4DF9149A9A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B0194-5B5B-4D4A-9EF1-0B323D58F2D3}"/>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8" name="Footer Placeholder 7">
            <a:extLst>
              <a:ext uri="{FF2B5EF4-FFF2-40B4-BE49-F238E27FC236}">
                <a16:creationId xmlns:a16="http://schemas.microsoft.com/office/drawing/2014/main" id="{0C778BE7-8A90-AE4F-9D90-A337E6AAA1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BC02A3-A65C-E84C-8B75-7972F35A9A75}"/>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4137735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0184-DB75-4D42-A1B4-C013D5D2EC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CD9E53-D574-8044-AF59-742041E3B96A}"/>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4" name="Footer Placeholder 3">
            <a:extLst>
              <a:ext uri="{FF2B5EF4-FFF2-40B4-BE49-F238E27FC236}">
                <a16:creationId xmlns:a16="http://schemas.microsoft.com/office/drawing/2014/main" id="{4DF9ED80-93D9-5745-8A99-64560206C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1B0C55-38A6-0445-ABA7-E15691039F4A}"/>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83947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0597E-AB52-3A4A-A233-AAF347AF421C}"/>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3" name="Footer Placeholder 2">
            <a:extLst>
              <a:ext uri="{FF2B5EF4-FFF2-40B4-BE49-F238E27FC236}">
                <a16:creationId xmlns:a16="http://schemas.microsoft.com/office/drawing/2014/main" id="{3FE9CB64-C198-3D46-B7EA-9CBCFB564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BC92D0-1317-434B-A2E9-A2833E75B0D6}"/>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350546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4684-F2E5-5840-896C-B79749421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BFB80C-C952-E845-A3F6-514EC8E7C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A33E82-0A19-EC4A-9239-9597F120B5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180DF2-51D6-A146-B2EE-550DA3893173}"/>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6" name="Footer Placeholder 5">
            <a:extLst>
              <a:ext uri="{FF2B5EF4-FFF2-40B4-BE49-F238E27FC236}">
                <a16:creationId xmlns:a16="http://schemas.microsoft.com/office/drawing/2014/main" id="{9814BD18-1C6E-814C-AA4E-6383E6A715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78C84F-72F7-284F-B15E-6ABEA6B5A274}"/>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368657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DBF2-8F35-7A41-9EB0-0B8E3FEFB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63007B-1612-7346-929D-BA796F2529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51681F-30DE-CE40-A02C-5DA539CAD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D1F30-7CDE-4B43-9A19-7FF28EF94C9F}"/>
              </a:ext>
            </a:extLst>
          </p:cNvPr>
          <p:cNvSpPr>
            <a:spLocks noGrp="1"/>
          </p:cNvSpPr>
          <p:nvPr>
            <p:ph type="dt" sz="half" idx="10"/>
          </p:nvPr>
        </p:nvSpPr>
        <p:spPr/>
        <p:txBody>
          <a:bodyPr/>
          <a:lstStyle/>
          <a:p>
            <a:fld id="{1C7F1152-B340-6444-A59D-3B79B0DF7A48}" type="datetimeFigureOut">
              <a:rPr lang="en-US" smtClean="0"/>
              <a:t>5/2/22</a:t>
            </a:fld>
            <a:endParaRPr lang="en-US"/>
          </a:p>
        </p:txBody>
      </p:sp>
      <p:sp>
        <p:nvSpPr>
          <p:cNvPr id="6" name="Footer Placeholder 5">
            <a:extLst>
              <a:ext uri="{FF2B5EF4-FFF2-40B4-BE49-F238E27FC236}">
                <a16:creationId xmlns:a16="http://schemas.microsoft.com/office/drawing/2014/main" id="{9EA4D52B-18FB-1240-8923-EF96E5C16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73C63-621A-3B46-8262-FD9988303B9B}"/>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506061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CD5A57-9761-9040-9FA6-ED6FFEFD1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CBB693-AE06-4F4A-A1C4-AA421CAE2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BA635-D64F-A44D-AB3D-764C9B8E2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F1152-B340-6444-A59D-3B79B0DF7A48}" type="datetimeFigureOut">
              <a:rPr lang="en-US" smtClean="0"/>
              <a:t>5/2/22</a:t>
            </a:fld>
            <a:endParaRPr lang="en-US"/>
          </a:p>
        </p:txBody>
      </p:sp>
      <p:sp>
        <p:nvSpPr>
          <p:cNvPr id="5" name="Footer Placeholder 4">
            <a:extLst>
              <a:ext uri="{FF2B5EF4-FFF2-40B4-BE49-F238E27FC236}">
                <a16:creationId xmlns:a16="http://schemas.microsoft.com/office/drawing/2014/main" id="{B4FAAA58-E725-9348-BC65-28099152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1105A6-FC0C-C741-83FA-CFF779ED3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D3E65-9722-C14F-A144-43596AD3C5B3}" type="slidenum">
              <a:rPr lang="en-US" smtClean="0"/>
              <a:t>‹#›</a:t>
            </a:fld>
            <a:endParaRPr lang="en-US"/>
          </a:p>
        </p:txBody>
      </p:sp>
    </p:spTree>
    <p:extLst>
      <p:ext uri="{BB962C8B-B14F-4D97-AF65-F5344CB8AC3E}">
        <p14:creationId xmlns:p14="http://schemas.microsoft.com/office/powerpoint/2010/main" val="13688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rxiv.org/pdf/1802.05934.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hegradient.pub/nlp-imagenet/" TargetMode="External"/><Relationship Id="rId2" Type="http://schemas.openxmlformats.org/officeDocument/2006/relationships/hyperlink" Target="http://www.statmt.org/lm-benchmar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801.06146" TargetMode="External"/><Relationship Id="rId2" Type="http://schemas.openxmlformats.org/officeDocument/2006/relationships/hyperlink" Target="https://arxiv.org/abs/1802.05365" TargetMode="External"/><Relationship Id="rId1" Type="http://schemas.openxmlformats.org/officeDocument/2006/relationships/slideLayout" Target="../slideLayouts/slideLayout2.xml"/><Relationship Id="rId5" Type="http://schemas.openxmlformats.org/officeDocument/2006/relationships/hyperlink" Target="https://thegradient.pub/nlp-imagenet/" TargetMode="External"/><Relationship Id="rId4" Type="http://schemas.openxmlformats.org/officeDocument/2006/relationships/hyperlink" Target="https://s3-us-west-2.amazonaws.com/openai-assets/research-covers/language-unsupervised/language_understanding_paper.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nlp.fast.ai/category/classification.html" TargetMode="External"/><Relationship Id="rId2" Type="http://schemas.openxmlformats.org/officeDocument/2006/relationships/hyperlink" Target="https://arxiv.org/pdf/1801.06146.pdf"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40" name="Shape 40"/>
          <p:cNvSpPr txBox="1"/>
          <p:nvPr/>
        </p:nvSpPr>
        <p:spPr>
          <a:xfrm>
            <a:off x="0" y="2479326"/>
            <a:ext cx="11854967" cy="1633208"/>
          </a:xfrm>
          <a:prstGeom prst="rect">
            <a:avLst/>
          </a:prstGeom>
          <a:noFill/>
          <a:ln>
            <a:noFill/>
          </a:ln>
        </p:spPr>
        <p:txBody>
          <a:bodyPr spcFirstLastPara="1" wrap="square" lIns="121900" tIns="121900" rIns="121900" bIns="121900" anchor="t" anchorCtr="0">
            <a:noAutofit/>
          </a:bodyPr>
          <a:lstStyle/>
          <a:p>
            <a:pPr algn="ctr"/>
            <a:r>
              <a:rPr lang="en-CA" sz="4800" dirty="0">
                <a:latin typeface="Helvetica Neue"/>
                <a:ea typeface="Helvetica Neue"/>
                <a:cs typeface="Helvetica Neue"/>
                <a:sym typeface="Helvetica Neue"/>
              </a:rPr>
              <a:t>Transfer learning</a:t>
            </a:r>
            <a:endParaRPr sz="4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48962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D2FE-95E6-EC47-8674-A1BD09991EB7}"/>
              </a:ext>
            </a:extLst>
          </p:cNvPr>
          <p:cNvSpPr>
            <a:spLocks noGrp="1"/>
          </p:cNvSpPr>
          <p:nvPr>
            <p:ph type="title"/>
          </p:nvPr>
        </p:nvSpPr>
        <p:spPr/>
        <p:txBody>
          <a:bodyPr/>
          <a:lstStyle/>
          <a:p>
            <a:r>
              <a:rPr lang="en-CA" dirty="0"/>
              <a:t>Transfer Learning Approaches</a:t>
            </a:r>
            <a:endParaRPr lang="en-US" dirty="0"/>
          </a:p>
        </p:txBody>
      </p:sp>
      <p:pic>
        <p:nvPicPr>
          <p:cNvPr id="4" name="Picture 3">
            <a:extLst>
              <a:ext uri="{FF2B5EF4-FFF2-40B4-BE49-F238E27FC236}">
                <a16:creationId xmlns:a16="http://schemas.microsoft.com/office/drawing/2014/main" id="{805925A9-D563-F64F-B1BD-C743D1E2D865}"/>
              </a:ext>
            </a:extLst>
          </p:cNvPr>
          <p:cNvPicPr>
            <a:picLocks noChangeAspect="1"/>
          </p:cNvPicPr>
          <p:nvPr/>
        </p:nvPicPr>
        <p:blipFill rotWithShape="1">
          <a:blip r:embed="rId3"/>
          <a:srcRect l="2503" t="7860"/>
          <a:stretch/>
        </p:blipFill>
        <p:spPr>
          <a:xfrm>
            <a:off x="-1" y="1690688"/>
            <a:ext cx="11976691" cy="4303712"/>
          </a:xfrm>
          <a:prstGeom prst="rect">
            <a:avLst/>
          </a:prstGeom>
        </p:spPr>
      </p:pic>
      <p:sp>
        <p:nvSpPr>
          <p:cNvPr id="5" name="TextBox 4">
            <a:extLst>
              <a:ext uri="{FF2B5EF4-FFF2-40B4-BE49-F238E27FC236}">
                <a16:creationId xmlns:a16="http://schemas.microsoft.com/office/drawing/2014/main" id="{8C4BA1E9-32F8-8F4A-8A45-5EF2E8CCBC41}"/>
              </a:ext>
            </a:extLst>
          </p:cNvPr>
          <p:cNvSpPr txBox="1"/>
          <p:nvPr/>
        </p:nvSpPr>
        <p:spPr>
          <a:xfrm>
            <a:off x="3967569" y="6509288"/>
            <a:ext cx="4489627" cy="369332"/>
          </a:xfrm>
          <a:prstGeom prst="rect">
            <a:avLst/>
          </a:prstGeom>
          <a:noFill/>
        </p:spPr>
        <p:txBody>
          <a:bodyPr wrap="none" rtlCol="0">
            <a:spAutoFit/>
          </a:bodyPr>
          <a:lstStyle/>
          <a:p>
            <a:r>
              <a:rPr lang="en-CA" dirty="0"/>
              <a:t>Source: </a:t>
            </a:r>
            <a:r>
              <a:rPr lang="en-CA" dirty="0">
                <a:hlinkClick r:id="rId4"/>
              </a:rPr>
              <a:t>https://arxiv.org/pdf/1802.05934.pdf</a:t>
            </a:r>
            <a:r>
              <a:rPr lang="en-CA" dirty="0"/>
              <a:t> </a:t>
            </a:r>
            <a:endParaRPr lang="en-US" dirty="0"/>
          </a:p>
        </p:txBody>
      </p:sp>
    </p:spTree>
    <p:extLst>
      <p:ext uri="{BB962C8B-B14F-4D97-AF65-F5344CB8AC3E}">
        <p14:creationId xmlns:p14="http://schemas.microsoft.com/office/powerpoint/2010/main" val="11059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8E2F-ABDA-F849-ABB6-B3BC3028C48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970A6A2A-B467-B04E-B6B0-E418044C707A}"/>
              </a:ext>
            </a:extLst>
          </p:cNvPr>
          <p:cNvSpPr>
            <a:spLocks noGrp="1"/>
          </p:cNvSpPr>
          <p:nvPr>
            <p:ph idx="1"/>
          </p:nvPr>
        </p:nvSpPr>
        <p:spPr/>
        <p:txBody>
          <a:bodyPr/>
          <a:lstStyle/>
          <a:p>
            <a:pPr>
              <a:spcAft>
                <a:spcPts val="1200"/>
              </a:spcAft>
            </a:pPr>
            <a:r>
              <a:rPr lang="en-US" sz="3200" b="1" dirty="0"/>
              <a:t>Inductive transfer learning</a:t>
            </a:r>
          </a:p>
          <a:p>
            <a:pPr>
              <a:spcAft>
                <a:spcPts val="1200"/>
              </a:spcAft>
            </a:pPr>
            <a:r>
              <a:rPr lang="en-US" sz="3200" b="1" dirty="0" err="1">
                <a:solidFill>
                  <a:schemeClr val="bg1">
                    <a:lumMod val="65000"/>
                  </a:schemeClr>
                </a:solidFill>
              </a:rPr>
              <a:t>Transductive</a:t>
            </a:r>
            <a:r>
              <a:rPr lang="en-US" sz="3200" b="1">
                <a:solidFill>
                  <a:schemeClr val="bg1">
                    <a:lumMod val="65000"/>
                  </a:schemeClr>
                </a:solidFill>
              </a:rPr>
              <a:t> transfer learning</a:t>
            </a:r>
          </a:p>
          <a:p>
            <a:pPr>
              <a:spcAft>
                <a:spcPts val="1200"/>
              </a:spcAft>
            </a:pPr>
            <a:r>
              <a:rPr lang="en-US" sz="3200" b="1">
                <a:solidFill>
                  <a:schemeClr val="bg1">
                    <a:lumMod val="65000"/>
                  </a:schemeClr>
                </a:solidFill>
              </a:rPr>
              <a:t>Unsupervised transfer learning</a:t>
            </a:r>
          </a:p>
          <a:p>
            <a:pPr>
              <a:spcAft>
                <a:spcPts val="1200"/>
              </a:spcAft>
            </a:pPr>
            <a:endParaRPr lang="en-US"/>
          </a:p>
        </p:txBody>
      </p:sp>
    </p:spTree>
    <p:extLst>
      <p:ext uri="{BB962C8B-B14F-4D97-AF65-F5344CB8AC3E}">
        <p14:creationId xmlns:p14="http://schemas.microsoft.com/office/powerpoint/2010/main" val="3222949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a:t>Inductive transfer learning</a:t>
            </a:r>
            <a:endParaRPr lang="en-US"/>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0795782" cy="4934562"/>
          </a:xfrm>
        </p:spPr>
        <p:txBody>
          <a:bodyPr>
            <a:normAutofit/>
          </a:bodyPr>
          <a:lstStyle/>
          <a:p>
            <a:r>
              <a:rPr lang="en-US" b="1">
                <a:solidFill>
                  <a:srgbClr val="0070C0"/>
                </a:solidFill>
              </a:rPr>
              <a:t>Same</a:t>
            </a:r>
            <a:r>
              <a:rPr lang="en-US"/>
              <a:t>:  the source and target domains to be the same</a:t>
            </a:r>
          </a:p>
          <a:p>
            <a:r>
              <a:rPr lang="en-US" b="1">
                <a:solidFill>
                  <a:srgbClr val="0070C0"/>
                </a:solidFill>
              </a:rPr>
              <a:t>Different</a:t>
            </a:r>
            <a:r>
              <a:rPr lang="en-US"/>
              <a:t>: the specific tasks</a:t>
            </a:r>
          </a:p>
          <a:p>
            <a:endParaRPr lang="en-US"/>
          </a:p>
          <a:p>
            <a:r>
              <a:rPr lang="en-US" b="1">
                <a:solidFill>
                  <a:srgbClr val="0070C0"/>
                </a:solidFill>
              </a:rPr>
              <a:t>How:</a:t>
            </a:r>
            <a:r>
              <a:rPr lang="en-US"/>
              <a:t> </a:t>
            </a:r>
          </a:p>
          <a:p>
            <a:r>
              <a:rPr lang="en-US"/>
              <a:t>use the knowledge from the source model and apply it to improve the target task. </a:t>
            </a:r>
          </a:p>
          <a:p>
            <a:r>
              <a:rPr lang="en-US"/>
              <a:t>the pre-trained model already has expertise on the features of the domain</a:t>
            </a:r>
          </a:p>
        </p:txBody>
      </p:sp>
    </p:spTree>
    <p:extLst>
      <p:ext uri="{BB962C8B-B14F-4D97-AF65-F5344CB8AC3E}">
        <p14:creationId xmlns:p14="http://schemas.microsoft.com/office/powerpoint/2010/main" val="212353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a:t>Inductive transfer learning</a:t>
            </a:r>
            <a:endParaRPr lang="en-US"/>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1329768" cy="4934562"/>
          </a:xfrm>
        </p:spPr>
        <p:txBody>
          <a:bodyPr>
            <a:normAutofit/>
          </a:bodyPr>
          <a:lstStyle/>
          <a:p>
            <a:r>
              <a:rPr lang="en-US" sz="3500"/>
              <a:t>two subcategories:</a:t>
            </a:r>
          </a:p>
          <a:p>
            <a:r>
              <a:rPr lang="en-US"/>
              <a:t>Source domain has labels: </a:t>
            </a:r>
          </a:p>
          <a:p>
            <a:pPr lvl="1"/>
            <a:r>
              <a:rPr lang="en-US" sz="2800" b="1">
                <a:solidFill>
                  <a:srgbClr val="0070C0"/>
                </a:solidFill>
              </a:rPr>
              <a:t>multi-task learning </a:t>
            </a:r>
          </a:p>
          <a:p>
            <a:pPr lvl="1"/>
            <a:endParaRPr lang="en-US" sz="1000"/>
          </a:p>
          <a:p>
            <a:r>
              <a:rPr lang="en-US"/>
              <a:t>Source domain without labels: </a:t>
            </a:r>
          </a:p>
          <a:p>
            <a:pPr lvl="1"/>
            <a:r>
              <a:rPr lang="en-US" sz="2800" b="1">
                <a:solidFill>
                  <a:srgbClr val="0070C0"/>
                </a:solidFill>
              </a:rPr>
              <a:t>self-taught learning</a:t>
            </a:r>
          </a:p>
        </p:txBody>
      </p:sp>
    </p:spTree>
    <p:extLst>
      <p:ext uri="{BB962C8B-B14F-4D97-AF65-F5344CB8AC3E}">
        <p14:creationId xmlns:p14="http://schemas.microsoft.com/office/powerpoint/2010/main" val="733717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8E2F-ABDA-F849-ABB6-B3BC3028C488}"/>
              </a:ext>
            </a:extLst>
          </p:cNvPr>
          <p:cNvSpPr>
            <a:spLocks noGrp="1"/>
          </p:cNvSpPr>
          <p:nvPr>
            <p:ph type="title"/>
          </p:nvPr>
        </p:nvSpPr>
        <p:spPr/>
        <p:txBody>
          <a:bodyPr/>
          <a:lstStyle/>
          <a:p>
            <a:r>
              <a:rPr lang="en-US"/>
              <a:t>Transfer Learning</a:t>
            </a:r>
          </a:p>
        </p:txBody>
      </p:sp>
      <p:sp>
        <p:nvSpPr>
          <p:cNvPr id="3" name="Content Placeholder 2">
            <a:extLst>
              <a:ext uri="{FF2B5EF4-FFF2-40B4-BE49-F238E27FC236}">
                <a16:creationId xmlns:a16="http://schemas.microsoft.com/office/drawing/2014/main" id="{970A6A2A-B467-B04E-B6B0-E418044C707A}"/>
              </a:ext>
            </a:extLst>
          </p:cNvPr>
          <p:cNvSpPr>
            <a:spLocks noGrp="1"/>
          </p:cNvSpPr>
          <p:nvPr>
            <p:ph idx="1"/>
          </p:nvPr>
        </p:nvSpPr>
        <p:spPr/>
        <p:txBody>
          <a:bodyPr/>
          <a:lstStyle/>
          <a:p>
            <a:pPr>
              <a:spcAft>
                <a:spcPts val="1200"/>
              </a:spcAft>
            </a:pPr>
            <a:r>
              <a:rPr lang="en-US" sz="3200" b="1">
                <a:solidFill>
                  <a:schemeClr val="bg1">
                    <a:lumMod val="65000"/>
                  </a:schemeClr>
                </a:solidFill>
              </a:rPr>
              <a:t>Inductive transfer learning</a:t>
            </a:r>
          </a:p>
          <a:p>
            <a:pPr>
              <a:spcAft>
                <a:spcPts val="1200"/>
              </a:spcAft>
            </a:pPr>
            <a:r>
              <a:rPr lang="en-US" sz="3200" b="1" err="1"/>
              <a:t>Transductive</a:t>
            </a:r>
            <a:r>
              <a:rPr lang="en-US" sz="3200" b="1"/>
              <a:t> transfer learning</a:t>
            </a:r>
          </a:p>
          <a:p>
            <a:pPr>
              <a:spcAft>
                <a:spcPts val="1200"/>
              </a:spcAft>
            </a:pPr>
            <a:r>
              <a:rPr lang="en-US" sz="3200" b="1">
                <a:solidFill>
                  <a:schemeClr val="bg1">
                    <a:lumMod val="65000"/>
                  </a:schemeClr>
                </a:solidFill>
              </a:rPr>
              <a:t>Unsupervised transfer learning</a:t>
            </a:r>
          </a:p>
          <a:p>
            <a:pPr>
              <a:spcAft>
                <a:spcPts val="1200"/>
              </a:spcAft>
            </a:pPr>
            <a:endParaRPr lang="en-US"/>
          </a:p>
        </p:txBody>
      </p:sp>
    </p:spTree>
    <p:extLst>
      <p:ext uri="{BB962C8B-B14F-4D97-AF65-F5344CB8AC3E}">
        <p14:creationId xmlns:p14="http://schemas.microsoft.com/office/powerpoint/2010/main" val="281116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err="1"/>
              <a:t>Transductive</a:t>
            </a:r>
            <a:r>
              <a:rPr lang="en-US" b="1"/>
              <a:t> transfer learning</a:t>
            </a:r>
            <a:endParaRPr lang="en-US"/>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0795782" cy="4934562"/>
          </a:xfrm>
        </p:spPr>
        <p:txBody>
          <a:bodyPr>
            <a:normAutofit/>
          </a:bodyPr>
          <a:lstStyle/>
          <a:p>
            <a:r>
              <a:rPr lang="en-US" b="1">
                <a:solidFill>
                  <a:srgbClr val="0070C0"/>
                </a:solidFill>
              </a:rPr>
              <a:t>Same</a:t>
            </a:r>
            <a:r>
              <a:rPr lang="en-US"/>
              <a:t>:  similar tasks</a:t>
            </a:r>
          </a:p>
          <a:p>
            <a:r>
              <a:rPr lang="en-US" b="1">
                <a:solidFill>
                  <a:srgbClr val="0070C0"/>
                </a:solidFill>
              </a:rPr>
              <a:t>Different</a:t>
            </a:r>
            <a:r>
              <a:rPr lang="en-US"/>
              <a:t>: domains</a:t>
            </a:r>
          </a:p>
          <a:p>
            <a:endParaRPr lang="en-US"/>
          </a:p>
          <a:p>
            <a:r>
              <a:rPr lang="en-US" b="1">
                <a:solidFill>
                  <a:srgbClr val="0070C0"/>
                </a:solidFill>
              </a:rPr>
              <a:t>Cases:</a:t>
            </a:r>
          </a:p>
          <a:p>
            <a:r>
              <a:rPr lang="en-US"/>
              <a:t>no labeled data exists in the target domain </a:t>
            </a:r>
          </a:p>
          <a:p>
            <a:r>
              <a:rPr lang="en-US"/>
              <a:t>while a lot of labeled data exists in the source domain</a:t>
            </a:r>
          </a:p>
          <a:p>
            <a:endParaRPr lang="en-US" b="1">
              <a:solidFill>
                <a:srgbClr val="0070C0"/>
              </a:solidFill>
            </a:endParaRPr>
          </a:p>
        </p:txBody>
      </p:sp>
    </p:spTree>
    <p:extLst>
      <p:ext uri="{BB962C8B-B14F-4D97-AF65-F5344CB8AC3E}">
        <p14:creationId xmlns:p14="http://schemas.microsoft.com/office/powerpoint/2010/main" val="169672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err="1"/>
              <a:t>Transductive</a:t>
            </a:r>
            <a:r>
              <a:rPr lang="en-US" b="1"/>
              <a:t> transfer learning</a:t>
            </a:r>
            <a:endParaRPr lang="en-US"/>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1329768" cy="4934562"/>
          </a:xfrm>
        </p:spPr>
        <p:txBody>
          <a:bodyPr>
            <a:normAutofit/>
          </a:bodyPr>
          <a:lstStyle/>
          <a:p>
            <a:pPr marL="0" indent="0">
              <a:buNone/>
            </a:pPr>
            <a:r>
              <a:rPr lang="en-US"/>
              <a:t>Two subcategories:</a:t>
            </a:r>
          </a:p>
          <a:p>
            <a:pPr marL="0" indent="0">
              <a:buNone/>
            </a:pPr>
            <a:endParaRPr lang="en-US" sz="1000"/>
          </a:p>
          <a:p>
            <a:r>
              <a:rPr lang="en-US" b="1">
                <a:solidFill>
                  <a:srgbClr val="0070C0"/>
                </a:solidFill>
              </a:rPr>
              <a:t>Covariance shift:</a:t>
            </a:r>
          </a:p>
          <a:p>
            <a:r>
              <a:rPr lang="en-US"/>
              <a:t>Feature spaces between the source and target domains can be different</a:t>
            </a:r>
          </a:p>
          <a:p>
            <a:endParaRPr lang="en-US"/>
          </a:p>
          <a:p>
            <a:r>
              <a:rPr lang="en-US" b="1">
                <a:solidFill>
                  <a:srgbClr val="0070C0"/>
                </a:solidFill>
              </a:rPr>
              <a:t>Domain adaptation</a:t>
            </a:r>
            <a:r>
              <a:rPr lang="en-US"/>
              <a:t>:</a:t>
            </a:r>
          </a:p>
          <a:p>
            <a:r>
              <a:rPr lang="en-US"/>
              <a:t>Feature spaces between domains are the same but the marginal probability distributions of the input data are different. </a:t>
            </a:r>
          </a:p>
        </p:txBody>
      </p:sp>
    </p:spTree>
    <p:extLst>
      <p:ext uri="{BB962C8B-B14F-4D97-AF65-F5344CB8AC3E}">
        <p14:creationId xmlns:p14="http://schemas.microsoft.com/office/powerpoint/2010/main" val="5090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8E2F-ABDA-F849-ABB6-B3BC3028C488}"/>
              </a:ext>
            </a:extLst>
          </p:cNvPr>
          <p:cNvSpPr>
            <a:spLocks noGrp="1"/>
          </p:cNvSpPr>
          <p:nvPr>
            <p:ph type="title"/>
          </p:nvPr>
        </p:nvSpPr>
        <p:spPr/>
        <p:txBody>
          <a:bodyPr/>
          <a:lstStyle/>
          <a:p>
            <a:r>
              <a:rPr lang="en-US"/>
              <a:t>Transfer Learning</a:t>
            </a:r>
          </a:p>
        </p:txBody>
      </p:sp>
      <p:sp>
        <p:nvSpPr>
          <p:cNvPr id="3" name="Content Placeholder 2">
            <a:extLst>
              <a:ext uri="{FF2B5EF4-FFF2-40B4-BE49-F238E27FC236}">
                <a16:creationId xmlns:a16="http://schemas.microsoft.com/office/drawing/2014/main" id="{970A6A2A-B467-B04E-B6B0-E418044C707A}"/>
              </a:ext>
            </a:extLst>
          </p:cNvPr>
          <p:cNvSpPr>
            <a:spLocks noGrp="1"/>
          </p:cNvSpPr>
          <p:nvPr>
            <p:ph idx="1"/>
          </p:nvPr>
        </p:nvSpPr>
        <p:spPr/>
        <p:txBody>
          <a:bodyPr/>
          <a:lstStyle/>
          <a:p>
            <a:pPr>
              <a:spcAft>
                <a:spcPts val="1200"/>
              </a:spcAft>
            </a:pPr>
            <a:r>
              <a:rPr lang="en-US" sz="3200" b="1">
                <a:solidFill>
                  <a:schemeClr val="bg1">
                    <a:lumMod val="65000"/>
                  </a:schemeClr>
                </a:solidFill>
              </a:rPr>
              <a:t>Inductive transfer learning</a:t>
            </a:r>
          </a:p>
          <a:p>
            <a:pPr>
              <a:spcAft>
                <a:spcPts val="1200"/>
              </a:spcAft>
            </a:pPr>
            <a:r>
              <a:rPr lang="en-US" sz="3200" b="1" err="1">
                <a:solidFill>
                  <a:schemeClr val="bg1">
                    <a:lumMod val="65000"/>
                  </a:schemeClr>
                </a:solidFill>
              </a:rPr>
              <a:t>Transductive</a:t>
            </a:r>
            <a:r>
              <a:rPr lang="en-US" sz="3200" b="1">
                <a:solidFill>
                  <a:schemeClr val="bg1">
                    <a:lumMod val="65000"/>
                  </a:schemeClr>
                </a:solidFill>
              </a:rPr>
              <a:t> transfer learning</a:t>
            </a:r>
          </a:p>
          <a:p>
            <a:pPr>
              <a:spcAft>
                <a:spcPts val="1200"/>
              </a:spcAft>
            </a:pPr>
            <a:r>
              <a:rPr lang="en-US" sz="3200" b="1"/>
              <a:t>Unsupervised transfer learning</a:t>
            </a:r>
          </a:p>
          <a:p>
            <a:pPr>
              <a:spcAft>
                <a:spcPts val="1200"/>
              </a:spcAft>
            </a:pPr>
            <a:endParaRPr lang="en-US"/>
          </a:p>
        </p:txBody>
      </p:sp>
    </p:spTree>
    <p:extLst>
      <p:ext uri="{BB962C8B-B14F-4D97-AF65-F5344CB8AC3E}">
        <p14:creationId xmlns:p14="http://schemas.microsoft.com/office/powerpoint/2010/main" val="1106765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a:t>Unsupervised transfer learning</a:t>
            </a:r>
            <a:endParaRPr lang="en-US"/>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0795782" cy="4934562"/>
          </a:xfrm>
        </p:spPr>
        <p:txBody>
          <a:bodyPr>
            <a:normAutofit/>
          </a:bodyPr>
          <a:lstStyle/>
          <a:p>
            <a:r>
              <a:rPr lang="en-US" b="1">
                <a:solidFill>
                  <a:srgbClr val="0070C0"/>
                </a:solidFill>
              </a:rPr>
              <a:t>Same</a:t>
            </a:r>
            <a:r>
              <a:rPr lang="en-US"/>
              <a:t>:  domains</a:t>
            </a:r>
          </a:p>
          <a:p>
            <a:r>
              <a:rPr lang="en-US" b="1">
                <a:solidFill>
                  <a:srgbClr val="0070C0"/>
                </a:solidFill>
              </a:rPr>
              <a:t>Different</a:t>
            </a:r>
            <a:r>
              <a:rPr lang="en-US"/>
              <a:t>: tasks</a:t>
            </a:r>
          </a:p>
          <a:p>
            <a:endParaRPr lang="en-US"/>
          </a:p>
          <a:p>
            <a:r>
              <a:rPr lang="en-US" b="1">
                <a:solidFill>
                  <a:srgbClr val="0070C0"/>
                </a:solidFill>
              </a:rPr>
              <a:t>Cases:</a:t>
            </a:r>
          </a:p>
          <a:p>
            <a:r>
              <a:rPr lang="en-US"/>
              <a:t>No labeled data in either of the domains</a:t>
            </a:r>
          </a:p>
          <a:p>
            <a:r>
              <a:rPr lang="en-US"/>
              <a:t>Solve unsupervised learning tasks in the target domain, such as clustering, or dimensionality reduction</a:t>
            </a:r>
          </a:p>
          <a:p>
            <a:endParaRPr lang="en-US"/>
          </a:p>
        </p:txBody>
      </p:sp>
    </p:spTree>
    <p:extLst>
      <p:ext uri="{BB962C8B-B14F-4D97-AF65-F5344CB8AC3E}">
        <p14:creationId xmlns:p14="http://schemas.microsoft.com/office/powerpoint/2010/main" val="2827544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D2FE-95E6-EC47-8674-A1BD09991EB7}"/>
              </a:ext>
            </a:extLst>
          </p:cNvPr>
          <p:cNvSpPr>
            <a:spLocks noGrp="1"/>
          </p:cNvSpPr>
          <p:nvPr>
            <p:ph type="title"/>
          </p:nvPr>
        </p:nvSpPr>
        <p:spPr/>
        <p:txBody>
          <a:bodyPr/>
          <a:lstStyle/>
          <a:p>
            <a:r>
              <a:rPr lang="en-CA"/>
              <a:t>Transfer Learning Approaches</a:t>
            </a:r>
            <a:endParaRPr lang="en-US"/>
          </a:p>
        </p:txBody>
      </p:sp>
      <p:pic>
        <p:nvPicPr>
          <p:cNvPr id="4" name="Picture 3">
            <a:extLst>
              <a:ext uri="{FF2B5EF4-FFF2-40B4-BE49-F238E27FC236}">
                <a16:creationId xmlns:a16="http://schemas.microsoft.com/office/drawing/2014/main" id="{805925A9-D563-F64F-B1BD-C743D1E2D865}"/>
              </a:ext>
            </a:extLst>
          </p:cNvPr>
          <p:cNvPicPr>
            <a:picLocks noChangeAspect="1"/>
          </p:cNvPicPr>
          <p:nvPr/>
        </p:nvPicPr>
        <p:blipFill rotWithShape="1">
          <a:blip r:embed="rId3"/>
          <a:srcRect l="2503" t="7860"/>
          <a:stretch/>
        </p:blipFill>
        <p:spPr>
          <a:xfrm>
            <a:off x="-1" y="1690688"/>
            <a:ext cx="11976691" cy="4303712"/>
          </a:xfrm>
          <a:prstGeom prst="rect">
            <a:avLst/>
          </a:prstGeom>
        </p:spPr>
      </p:pic>
    </p:spTree>
    <p:extLst>
      <p:ext uri="{BB962C8B-B14F-4D97-AF65-F5344CB8AC3E}">
        <p14:creationId xmlns:p14="http://schemas.microsoft.com/office/powerpoint/2010/main" val="149184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69E3-B7D9-CF43-935A-7BEB188B2085}"/>
              </a:ext>
            </a:extLst>
          </p:cNvPr>
          <p:cNvSpPr>
            <a:spLocks noGrp="1"/>
          </p:cNvSpPr>
          <p:nvPr>
            <p:ph type="title"/>
          </p:nvPr>
        </p:nvSpPr>
        <p:spPr/>
        <p:txBody>
          <a:bodyPr/>
          <a:lstStyle/>
          <a:p>
            <a:r>
              <a:rPr lang="en-CA" dirty="0"/>
              <a:t>Real-life challenges in life</a:t>
            </a:r>
            <a:endParaRPr lang="en-US" dirty="0"/>
          </a:p>
        </p:txBody>
      </p:sp>
      <p:sp>
        <p:nvSpPr>
          <p:cNvPr id="3" name="Content Placeholder 2">
            <a:extLst>
              <a:ext uri="{FF2B5EF4-FFF2-40B4-BE49-F238E27FC236}">
                <a16:creationId xmlns:a16="http://schemas.microsoft.com/office/drawing/2014/main" id="{C8035434-CA47-5649-AB63-2C64DC9848FE}"/>
              </a:ext>
            </a:extLst>
          </p:cNvPr>
          <p:cNvSpPr>
            <a:spLocks noGrp="1"/>
          </p:cNvSpPr>
          <p:nvPr>
            <p:ph idx="1"/>
          </p:nvPr>
        </p:nvSpPr>
        <p:spPr/>
        <p:txBody>
          <a:bodyPr/>
          <a:lstStyle/>
          <a:p>
            <a:r>
              <a:rPr lang="en-CA" dirty="0"/>
              <a:t>Deep learning methods are data-hungry</a:t>
            </a:r>
          </a:p>
          <a:p>
            <a:r>
              <a:rPr lang="en-CA" dirty="0"/>
              <a:t>&gt;50K data items needed for training</a:t>
            </a:r>
          </a:p>
          <a:p>
            <a:r>
              <a:rPr lang="en-CA" dirty="0"/>
              <a:t>The distributions of the source and target data must be the same</a:t>
            </a:r>
          </a:p>
          <a:p>
            <a:r>
              <a:rPr lang="en-CA" dirty="0"/>
              <a:t>Labeled data in the target domain may be limited</a:t>
            </a:r>
          </a:p>
          <a:p>
            <a:r>
              <a:rPr lang="en-CA" dirty="0"/>
              <a:t>This problem is typically addressed with </a:t>
            </a:r>
            <a:r>
              <a:rPr lang="en-CA" b="1" dirty="0"/>
              <a:t>transfer learning</a:t>
            </a:r>
          </a:p>
          <a:p>
            <a:endParaRPr lang="en-US" dirty="0"/>
          </a:p>
        </p:txBody>
      </p:sp>
    </p:spTree>
    <p:extLst>
      <p:ext uri="{BB962C8B-B14F-4D97-AF65-F5344CB8AC3E}">
        <p14:creationId xmlns:p14="http://schemas.microsoft.com/office/powerpoint/2010/main" val="2118286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AF8A-60EC-644C-BB36-74CB79E2C983}"/>
              </a:ext>
            </a:extLst>
          </p:cNvPr>
          <p:cNvSpPr>
            <a:spLocks noGrp="1"/>
          </p:cNvSpPr>
          <p:nvPr>
            <p:ph type="title"/>
          </p:nvPr>
        </p:nvSpPr>
        <p:spPr/>
        <p:txBody>
          <a:bodyPr/>
          <a:lstStyle/>
          <a:p>
            <a:r>
              <a:rPr lang="en-US"/>
              <a:t>Summary of three types of transfer learning</a:t>
            </a:r>
          </a:p>
        </p:txBody>
      </p:sp>
      <p:pic>
        <p:nvPicPr>
          <p:cNvPr id="7170" name="Picture 2">
            <a:extLst>
              <a:ext uri="{FF2B5EF4-FFF2-40B4-BE49-F238E27FC236}">
                <a16:creationId xmlns:a16="http://schemas.microsoft.com/office/drawing/2014/main" id="{9B1E71DA-A3AD-F545-A9CF-63E2D67A1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0775"/>
            <a:ext cx="121920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47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7541-85C2-5148-8D6F-30CA16E72DBA}"/>
              </a:ext>
            </a:extLst>
          </p:cNvPr>
          <p:cNvSpPr>
            <a:spLocks noGrp="1"/>
          </p:cNvSpPr>
          <p:nvPr>
            <p:ph type="title"/>
          </p:nvPr>
        </p:nvSpPr>
        <p:spPr/>
        <p:txBody>
          <a:bodyPr/>
          <a:lstStyle/>
          <a:p>
            <a:r>
              <a:rPr lang="en-US"/>
              <a:t>Questions about transfer</a:t>
            </a:r>
          </a:p>
        </p:txBody>
      </p:sp>
      <p:sp>
        <p:nvSpPr>
          <p:cNvPr id="3" name="Content Placeholder 2">
            <a:extLst>
              <a:ext uri="{FF2B5EF4-FFF2-40B4-BE49-F238E27FC236}">
                <a16:creationId xmlns:a16="http://schemas.microsoft.com/office/drawing/2014/main" id="{D3A2E18A-907C-C746-A3A0-24900B7C68C0}"/>
              </a:ext>
            </a:extLst>
          </p:cNvPr>
          <p:cNvSpPr>
            <a:spLocks noGrp="1"/>
          </p:cNvSpPr>
          <p:nvPr>
            <p:ph idx="1"/>
          </p:nvPr>
        </p:nvSpPr>
        <p:spPr/>
        <p:txBody>
          <a:bodyPr/>
          <a:lstStyle/>
          <a:p>
            <a:r>
              <a:rPr lang="en-US" b="1" i="1">
                <a:solidFill>
                  <a:srgbClr val="0070C0"/>
                </a:solidFill>
              </a:rPr>
              <a:t>Which</a:t>
            </a:r>
            <a:r>
              <a:rPr lang="en-US" i="1">
                <a:solidFill>
                  <a:srgbClr val="0070C0"/>
                </a:solidFill>
              </a:rPr>
              <a:t> </a:t>
            </a:r>
            <a:r>
              <a:rPr lang="en-US">
                <a:solidFill>
                  <a:srgbClr val="0070C0"/>
                </a:solidFill>
              </a:rPr>
              <a:t>part of the knowledge can be transferred from the source to the target to improve the performance of the target task?</a:t>
            </a:r>
          </a:p>
          <a:p>
            <a:endParaRPr lang="en-US" sz="1000"/>
          </a:p>
          <a:p>
            <a:r>
              <a:rPr lang="en-US" b="1" i="1"/>
              <a:t>When </a:t>
            </a:r>
            <a:r>
              <a:rPr lang="en-US"/>
              <a:t>to transfer and when not to, so that one improves the target task performance/results and does not degrade them?</a:t>
            </a:r>
          </a:p>
          <a:p>
            <a:endParaRPr lang="en-US" sz="1000"/>
          </a:p>
          <a:p>
            <a:r>
              <a:rPr lang="en-US" b="1" i="1"/>
              <a:t>How </a:t>
            </a:r>
            <a:r>
              <a:rPr lang="en-US"/>
              <a:t>to transfer the knowledge gained from the source model based on our current domain/task?</a:t>
            </a:r>
          </a:p>
          <a:p>
            <a:endParaRPr lang="en-US"/>
          </a:p>
        </p:txBody>
      </p:sp>
    </p:spTree>
    <p:extLst>
      <p:ext uri="{BB962C8B-B14F-4D97-AF65-F5344CB8AC3E}">
        <p14:creationId xmlns:p14="http://schemas.microsoft.com/office/powerpoint/2010/main" val="3143828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5534-D85E-354D-ACF3-1BF4B2E9973C}"/>
              </a:ext>
            </a:extLst>
          </p:cNvPr>
          <p:cNvSpPr>
            <a:spLocks noGrp="1"/>
          </p:cNvSpPr>
          <p:nvPr>
            <p:ph type="title"/>
          </p:nvPr>
        </p:nvSpPr>
        <p:spPr>
          <a:xfrm>
            <a:off x="541986" y="-36334"/>
            <a:ext cx="10515600" cy="1325563"/>
          </a:xfrm>
        </p:spPr>
        <p:txBody>
          <a:bodyPr/>
          <a:lstStyle/>
          <a:p>
            <a:r>
              <a:rPr lang="en-US"/>
              <a:t>What to transfer</a:t>
            </a:r>
          </a:p>
        </p:txBody>
      </p:sp>
      <p:sp>
        <p:nvSpPr>
          <p:cNvPr id="3" name="Content Placeholder 2">
            <a:extLst>
              <a:ext uri="{FF2B5EF4-FFF2-40B4-BE49-F238E27FC236}">
                <a16:creationId xmlns:a16="http://schemas.microsoft.com/office/drawing/2014/main" id="{1CBFE45A-A697-3A46-AB37-0C21CB22A2F7}"/>
              </a:ext>
            </a:extLst>
          </p:cNvPr>
          <p:cNvSpPr>
            <a:spLocks noGrp="1"/>
          </p:cNvSpPr>
          <p:nvPr>
            <p:ph idx="1"/>
          </p:nvPr>
        </p:nvSpPr>
        <p:spPr>
          <a:xfrm>
            <a:off x="541986" y="1161402"/>
            <a:ext cx="11551276" cy="4806995"/>
          </a:xfrm>
        </p:spPr>
        <p:txBody>
          <a:bodyPr>
            <a:normAutofit lnSpcReduction="10000"/>
          </a:bodyPr>
          <a:lstStyle/>
          <a:p>
            <a:r>
              <a:rPr lang="en-US" b="1">
                <a:solidFill>
                  <a:srgbClr val="0070C0"/>
                </a:solidFill>
              </a:rPr>
              <a:t>Instance transfer:</a:t>
            </a:r>
          </a:p>
          <a:p>
            <a:pPr lvl="1"/>
            <a:r>
              <a:rPr lang="en-US"/>
              <a:t>Reusing knowledge / certain instances from the source domain to the target task by re-weighting</a:t>
            </a:r>
          </a:p>
          <a:p>
            <a:r>
              <a:rPr lang="en-US" b="1">
                <a:solidFill>
                  <a:srgbClr val="0070C0"/>
                </a:solidFill>
              </a:rPr>
              <a:t>Feature-representation transfer:</a:t>
            </a:r>
          </a:p>
          <a:p>
            <a:pPr lvl="1"/>
            <a:r>
              <a:rPr lang="en-US"/>
              <a:t>Identify good feature representations that can be utilized from the source to target domains</a:t>
            </a:r>
          </a:p>
          <a:p>
            <a:pPr lvl="1"/>
            <a:r>
              <a:rPr lang="en-US"/>
              <a:t>minimize domain divergence and reduce error rates</a:t>
            </a:r>
          </a:p>
          <a:p>
            <a:r>
              <a:rPr lang="en-US" b="1">
                <a:solidFill>
                  <a:srgbClr val="0070C0"/>
                </a:solidFill>
              </a:rPr>
              <a:t>Parameter transfer:</a:t>
            </a:r>
          </a:p>
          <a:p>
            <a:pPr lvl="1"/>
            <a:r>
              <a:rPr lang="en-US"/>
              <a:t>the models for related tasks share some parameters or prior distribution of hyperparameters</a:t>
            </a:r>
          </a:p>
          <a:p>
            <a:r>
              <a:rPr lang="en-US" b="1">
                <a:solidFill>
                  <a:srgbClr val="0070C0"/>
                </a:solidFill>
              </a:rPr>
              <a:t>Relational-knowledge transfer:</a:t>
            </a:r>
          </a:p>
          <a:p>
            <a:pPr lvl="1"/>
            <a:r>
              <a:rPr lang="en-US"/>
              <a:t>handle non-IID data</a:t>
            </a:r>
            <a:endParaRPr lang="en-US">
              <a:solidFill>
                <a:srgbClr val="0070C0"/>
              </a:solidFill>
            </a:endParaRPr>
          </a:p>
        </p:txBody>
      </p:sp>
    </p:spTree>
    <p:extLst>
      <p:ext uri="{BB962C8B-B14F-4D97-AF65-F5344CB8AC3E}">
        <p14:creationId xmlns:p14="http://schemas.microsoft.com/office/powerpoint/2010/main" val="3912632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5534-D85E-354D-ACF3-1BF4B2E9973C}"/>
              </a:ext>
            </a:extLst>
          </p:cNvPr>
          <p:cNvSpPr>
            <a:spLocks noGrp="1"/>
          </p:cNvSpPr>
          <p:nvPr>
            <p:ph type="title"/>
          </p:nvPr>
        </p:nvSpPr>
        <p:spPr>
          <a:xfrm>
            <a:off x="541986" y="-36334"/>
            <a:ext cx="10515600" cy="1325563"/>
          </a:xfrm>
        </p:spPr>
        <p:txBody>
          <a:bodyPr/>
          <a:lstStyle/>
          <a:p>
            <a:r>
              <a:rPr lang="en-US"/>
              <a:t>What to transfer</a:t>
            </a:r>
          </a:p>
        </p:txBody>
      </p:sp>
      <p:pic>
        <p:nvPicPr>
          <p:cNvPr id="8194" name="Picture 2">
            <a:extLst>
              <a:ext uri="{FF2B5EF4-FFF2-40B4-BE49-F238E27FC236}">
                <a16:creationId xmlns:a16="http://schemas.microsoft.com/office/drawing/2014/main" id="{EA08E9C4-8799-D948-B909-2A413D93D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90" y="2392711"/>
            <a:ext cx="11802619" cy="152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50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5811-F868-4142-BB32-DF9E0BFDF466}"/>
              </a:ext>
            </a:extLst>
          </p:cNvPr>
          <p:cNvSpPr>
            <a:spLocks noGrp="1"/>
          </p:cNvSpPr>
          <p:nvPr>
            <p:ph type="title"/>
          </p:nvPr>
        </p:nvSpPr>
        <p:spPr/>
        <p:txBody>
          <a:bodyPr/>
          <a:lstStyle/>
          <a:p>
            <a:r>
              <a:rPr lang="en-US"/>
              <a:t>Transfer learning in deep learning</a:t>
            </a:r>
          </a:p>
        </p:txBody>
      </p:sp>
      <p:pic>
        <p:nvPicPr>
          <p:cNvPr id="9218" name="Picture 2">
            <a:extLst>
              <a:ext uri="{FF2B5EF4-FFF2-40B4-BE49-F238E27FC236}">
                <a16:creationId xmlns:a16="http://schemas.microsoft.com/office/drawing/2014/main" id="{DFAE63D3-1ADC-4549-A080-D90F508569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74"/>
          <a:stretch/>
        </p:blipFill>
        <p:spPr bwMode="auto">
          <a:xfrm>
            <a:off x="445692" y="1948721"/>
            <a:ext cx="11300615" cy="377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732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5811-F868-4142-BB32-DF9E0BFDF466}"/>
              </a:ext>
            </a:extLst>
          </p:cNvPr>
          <p:cNvSpPr>
            <a:spLocks noGrp="1"/>
          </p:cNvSpPr>
          <p:nvPr>
            <p:ph type="title"/>
          </p:nvPr>
        </p:nvSpPr>
        <p:spPr/>
        <p:txBody>
          <a:bodyPr/>
          <a:lstStyle/>
          <a:p>
            <a:r>
              <a:rPr lang="en-US"/>
              <a:t>Transfer learning in deep learning</a:t>
            </a:r>
          </a:p>
        </p:txBody>
      </p:sp>
      <p:pic>
        <p:nvPicPr>
          <p:cNvPr id="4" name="Picture 3" descr="Table&#10;&#10;Description automatically generated">
            <a:extLst>
              <a:ext uri="{FF2B5EF4-FFF2-40B4-BE49-F238E27FC236}">
                <a16:creationId xmlns:a16="http://schemas.microsoft.com/office/drawing/2014/main" id="{18180159-390E-8A4C-9B33-28B3045A4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806" y="2020470"/>
            <a:ext cx="8648388" cy="4096605"/>
          </a:xfrm>
          <a:prstGeom prst="rect">
            <a:avLst/>
          </a:prstGeom>
        </p:spPr>
      </p:pic>
      <p:sp>
        <p:nvSpPr>
          <p:cNvPr id="5" name="Oval 4">
            <a:extLst>
              <a:ext uri="{FF2B5EF4-FFF2-40B4-BE49-F238E27FC236}">
                <a16:creationId xmlns:a16="http://schemas.microsoft.com/office/drawing/2014/main" id="{FBDF9783-18A7-F442-9D7D-47F92E8EE0DA}"/>
              </a:ext>
            </a:extLst>
          </p:cNvPr>
          <p:cNvSpPr/>
          <p:nvPr/>
        </p:nvSpPr>
        <p:spPr>
          <a:xfrm>
            <a:off x="1326524" y="4068772"/>
            <a:ext cx="10612191" cy="863836"/>
          </a:xfrm>
          <a:prstGeom prst="ellipse">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45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6E4-6419-A643-90B4-59BDE1BB7049}"/>
              </a:ext>
            </a:extLst>
          </p:cNvPr>
          <p:cNvSpPr>
            <a:spLocks noGrp="1"/>
          </p:cNvSpPr>
          <p:nvPr>
            <p:ph type="title"/>
          </p:nvPr>
        </p:nvSpPr>
        <p:spPr/>
        <p:txBody>
          <a:bodyPr/>
          <a:lstStyle/>
          <a:p>
            <a:r>
              <a:rPr lang="en-US"/>
              <a:t>Deep Transfer Learning</a:t>
            </a:r>
          </a:p>
        </p:txBody>
      </p:sp>
      <p:pic>
        <p:nvPicPr>
          <p:cNvPr id="10242" name="Picture 2">
            <a:extLst>
              <a:ext uri="{FF2B5EF4-FFF2-40B4-BE49-F238E27FC236}">
                <a16:creationId xmlns:a16="http://schemas.microsoft.com/office/drawing/2014/main" id="{53572C7A-B250-8448-A520-9ECC9EDBAC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54"/>
          <a:stretch/>
        </p:blipFill>
        <p:spPr bwMode="auto">
          <a:xfrm>
            <a:off x="700419" y="1690688"/>
            <a:ext cx="10548450" cy="454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143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1519B86-9D6A-F495-CB47-E4253DAF83B8}"/>
              </a:ext>
            </a:extLst>
          </p:cNvPr>
          <p:cNvGrpSpPr/>
          <p:nvPr/>
        </p:nvGrpSpPr>
        <p:grpSpPr>
          <a:xfrm>
            <a:off x="1106906" y="3013910"/>
            <a:ext cx="4138863" cy="3759868"/>
            <a:chOff x="1118937" y="2219826"/>
            <a:chExt cx="4138863" cy="3759868"/>
          </a:xfrm>
        </p:grpSpPr>
        <p:sp>
          <p:nvSpPr>
            <p:cNvPr id="6" name="Magnetic Disk 5">
              <a:extLst>
                <a:ext uri="{FF2B5EF4-FFF2-40B4-BE49-F238E27FC236}">
                  <a16:creationId xmlns:a16="http://schemas.microsoft.com/office/drawing/2014/main" id="{B0BBDD00-3819-8883-B63F-6DFD30E97AE7}"/>
                </a:ext>
              </a:extLst>
            </p:cNvPr>
            <p:cNvSpPr/>
            <p:nvPr/>
          </p:nvSpPr>
          <p:spPr>
            <a:xfrm>
              <a:off x="1648326" y="4944979"/>
              <a:ext cx="3080084" cy="1034715"/>
            </a:xfrm>
            <a:prstGeom prst="flowChartMagneticDisk">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668A48F-8EA7-280E-6CC5-8565B333B92B}"/>
                </a:ext>
              </a:extLst>
            </p:cNvPr>
            <p:cNvSpPr txBox="1"/>
            <p:nvPr/>
          </p:nvSpPr>
          <p:spPr>
            <a:xfrm>
              <a:off x="1540042" y="5233736"/>
              <a:ext cx="3296652" cy="707886"/>
            </a:xfrm>
            <a:prstGeom prst="rect">
              <a:avLst/>
            </a:prstGeom>
            <a:noFill/>
          </p:spPr>
          <p:txBody>
            <a:bodyPr wrap="square" rtlCol="0">
              <a:spAutoFit/>
            </a:bodyPr>
            <a:lstStyle/>
            <a:p>
              <a:pPr algn="ctr"/>
              <a:r>
                <a:rPr lang="en-US" sz="2200" dirty="0"/>
                <a:t>Source data</a:t>
              </a:r>
            </a:p>
            <a:p>
              <a:pPr algn="ctr"/>
              <a:r>
                <a:rPr lang="en-US" dirty="0"/>
                <a:t>e.g., TAU Urban Acoustic Scenes </a:t>
              </a:r>
            </a:p>
          </p:txBody>
        </p:sp>
        <p:sp>
          <p:nvSpPr>
            <p:cNvPr id="8" name="Trapezoid 7">
              <a:extLst>
                <a:ext uri="{FF2B5EF4-FFF2-40B4-BE49-F238E27FC236}">
                  <a16:creationId xmlns:a16="http://schemas.microsoft.com/office/drawing/2014/main" id="{96C411E4-829D-6352-C015-93EC591D55B7}"/>
                </a:ext>
              </a:extLst>
            </p:cNvPr>
            <p:cNvSpPr/>
            <p:nvPr/>
          </p:nvSpPr>
          <p:spPr>
            <a:xfrm>
              <a:off x="1118937" y="3320715"/>
              <a:ext cx="4138863" cy="1263316"/>
            </a:xfrm>
            <a:prstGeom prst="trapezoid">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DEE669D-FA54-5CE4-258B-E3FBCAE04605}"/>
                </a:ext>
              </a:extLst>
            </p:cNvPr>
            <p:cNvSpPr txBox="1"/>
            <p:nvPr/>
          </p:nvSpPr>
          <p:spPr>
            <a:xfrm>
              <a:off x="1540042" y="3282643"/>
              <a:ext cx="3296652" cy="430887"/>
            </a:xfrm>
            <a:prstGeom prst="rect">
              <a:avLst/>
            </a:prstGeom>
            <a:noFill/>
          </p:spPr>
          <p:txBody>
            <a:bodyPr wrap="square" rtlCol="0">
              <a:spAutoFit/>
            </a:bodyPr>
            <a:lstStyle/>
            <a:p>
              <a:pPr algn="ctr"/>
              <a:r>
                <a:rPr lang="en-US" sz="2200" dirty="0"/>
                <a:t>Source model</a:t>
              </a:r>
            </a:p>
          </p:txBody>
        </p:sp>
        <p:pic>
          <p:nvPicPr>
            <p:cNvPr id="10" name="Picture 9" descr="A picture containing text, indoor&#10;&#10;Description automatically generated">
              <a:extLst>
                <a:ext uri="{FF2B5EF4-FFF2-40B4-BE49-F238E27FC236}">
                  <a16:creationId xmlns:a16="http://schemas.microsoft.com/office/drawing/2014/main" id="{E7F502C3-68A7-D179-9867-5106EE4AE1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80"/>
            <a:stretch/>
          </p:blipFill>
          <p:spPr bwMode="auto">
            <a:xfrm>
              <a:off x="1392028" y="3815584"/>
              <a:ext cx="3592681" cy="667966"/>
            </a:xfrm>
            <a:prstGeom prst="rect">
              <a:avLst/>
            </a:prstGeom>
            <a:ln>
              <a:noFill/>
            </a:ln>
            <a:extLst>
              <a:ext uri="{53640926-AAD7-44D8-BBD7-CCE9431645EC}">
                <a14:shadowObscured xmlns:a14="http://schemas.microsoft.com/office/drawing/2010/main"/>
              </a:ext>
            </a:extLst>
          </p:spPr>
        </p:pic>
        <p:sp>
          <p:nvSpPr>
            <p:cNvPr id="11" name="Rounded Rectangle 10">
              <a:extLst>
                <a:ext uri="{FF2B5EF4-FFF2-40B4-BE49-F238E27FC236}">
                  <a16:creationId xmlns:a16="http://schemas.microsoft.com/office/drawing/2014/main" id="{2650B257-F5A6-F979-645D-B78D722530B6}"/>
                </a:ext>
              </a:extLst>
            </p:cNvPr>
            <p:cNvSpPr/>
            <p:nvPr/>
          </p:nvSpPr>
          <p:spPr>
            <a:xfrm>
              <a:off x="1696453" y="2219826"/>
              <a:ext cx="2983831" cy="63767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Source Labels</a:t>
              </a:r>
            </a:p>
            <a:p>
              <a:pPr algn="ctr"/>
              <a:r>
                <a:rPr lang="en-US" dirty="0">
                  <a:solidFill>
                    <a:schemeClr val="tx1"/>
                  </a:solidFill>
                </a:rPr>
                <a:t>(e.g, airport, street)</a:t>
              </a:r>
            </a:p>
          </p:txBody>
        </p:sp>
        <p:sp>
          <p:nvSpPr>
            <p:cNvPr id="12" name="Right Arrow 11">
              <a:extLst>
                <a:ext uri="{FF2B5EF4-FFF2-40B4-BE49-F238E27FC236}">
                  <a16:creationId xmlns:a16="http://schemas.microsoft.com/office/drawing/2014/main" id="{25F79D7B-5291-0B82-6602-1AA0791266ED}"/>
                </a:ext>
              </a:extLst>
            </p:cNvPr>
            <p:cNvSpPr/>
            <p:nvPr/>
          </p:nvSpPr>
          <p:spPr>
            <a:xfrm rot="16200000">
              <a:off x="3031958" y="4692315"/>
              <a:ext cx="312821" cy="252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D24D3DF1-002D-AEE3-AD95-E3FD9B0BFD94}"/>
                </a:ext>
              </a:extLst>
            </p:cNvPr>
            <p:cNvSpPr/>
            <p:nvPr/>
          </p:nvSpPr>
          <p:spPr>
            <a:xfrm rot="16200000">
              <a:off x="3031958" y="2967760"/>
              <a:ext cx="312821" cy="252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ight Arrow 13">
            <a:extLst>
              <a:ext uri="{FF2B5EF4-FFF2-40B4-BE49-F238E27FC236}">
                <a16:creationId xmlns:a16="http://schemas.microsoft.com/office/drawing/2014/main" id="{4F7967BC-8514-9CF5-A89E-73705A6F95E9}"/>
              </a:ext>
            </a:extLst>
          </p:cNvPr>
          <p:cNvSpPr/>
          <p:nvPr/>
        </p:nvSpPr>
        <p:spPr>
          <a:xfrm>
            <a:off x="5331245" y="3936113"/>
            <a:ext cx="2497302" cy="1341521"/>
          </a:xfrm>
          <a:prstGeom prst="rightArrow">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Transfer knowledge</a:t>
            </a:r>
          </a:p>
        </p:txBody>
      </p:sp>
      <p:grpSp>
        <p:nvGrpSpPr>
          <p:cNvPr id="24" name="Group 23">
            <a:extLst>
              <a:ext uri="{FF2B5EF4-FFF2-40B4-BE49-F238E27FC236}">
                <a16:creationId xmlns:a16="http://schemas.microsoft.com/office/drawing/2014/main" id="{BE3E154C-8B69-15FD-F146-2F51607DFEC7}"/>
              </a:ext>
            </a:extLst>
          </p:cNvPr>
          <p:cNvGrpSpPr/>
          <p:nvPr/>
        </p:nvGrpSpPr>
        <p:grpSpPr>
          <a:xfrm>
            <a:off x="7828548" y="2943698"/>
            <a:ext cx="4138863" cy="3759868"/>
            <a:chOff x="7840579" y="2149614"/>
            <a:chExt cx="4138863" cy="3759868"/>
          </a:xfrm>
        </p:grpSpPr>
        <p:sp>
          <p:nvSpPr>
            <p:cNvPr id="16" name="Magnetic Disk 15">
              <a:extLst>
                <a:ext uri="{FF2B5EF4-FFF2-40B4-BE49-F238E27FC236}">
                  <a16:creationId xmlns:a16="http://schemas.microsoft.com/office/drawing/2014/main" id="{5936129E-E93E-466D-BBB1-6CE8F7362010}"/>
                </a:ext>
              </a:extLst>
            </p:cNvPr>
            <p:cNvSpPr/>
            <p:nvPr/>
          </p:nvSpPr>
          <p:spPr>
            <a:xfrm>
              <a:off x="8369968" y="4874767"/>
              <a:ext cx="3080084" cy="1034715"/>
            </a:xfrm>
            <a:prstGeom prst="flowChartMagneticDisk">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ECECE92-9CD8-D57B-C937-3822A9D0D1FB}"/>
                </a:ext>
              </a:extLst>
            </p:cNvPr>
            <p:cNvSpPr txBox="1"/>
            <p:nvPr/>
          </p:nvSpPr>
          <p:spPr>
            <a:xfrm>
              <a:off x="8261684" y="5163524"/>
              <a:ext cx="3296652" cy="707886"/>
            </a:xfrm>
            <a:prstGeom prst="rect">
              <a:avLst/>
            </a:prstGeom>
            <a:noFill/>
          </p:spPr>
          <p:txBody>
            <a:bodyPr wrap="square" rtlCol="0">
              <a:spAutoFit/>
            </a:bodyPr>
            <a:lstStyle/>
            <a:p>
              <a:pPr algn="ctr"/>
              <a:r>
                <a:rPr lang="en-US" sz="2200" dirty="0"/>
                <a:t>Target data</a:t>
              </a:r>
            </a:p>
            <a:p>
              <a:pPr algn="ctr"/>
              <a:r>
                <a:rPr lang="en-US" dirty="0"/>
                <a:t>e.g., from UNLV</a:t>
              </a:r>
            </a:p>
          </p:txBody>
        </p:sp>
        <p:sp>
          <p:nvSpPr>
            <p:cNvPr id="18" name="Trapezoid 17">
              <a:extLst>
                <a:ext uri="{FF2B5EF4-FFF2-40B4-BE49-F238E27FC236}">
                  <a16:creationId xmlns:a16="http://schemas.microsoft.com/office/drawing/2014/main" id="{BEECA2F9-3A61-DCC7-64FB-D24A30200F6E}"/>
                </a:ext>
              </a:extLst>
            </p:cNvPr>
            <p:cNvSpPr/>
            <p:nvPr/>
          </p:nvSpPr>
          <p:spPr>
            <a:xfrm>
              <a:off x="7840579" y="3250503"/>
              <a:ext cx="4138863" cy="1263316"/>
            </a:xfrm>
            <a:prstGeom prst="trapezoid">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CFA3044-D2FE-88DB-9DCA-6234B83974BC}"/>
                </a:ext>
              </a:extLst>
            </p:cNvPr>
            <p:cNvSpPr txBox="1"/>
            <p:nvPr/>
          </p:nvSpPr>
          <p:spPr>
            <a:xfrm>
              <a:off x="8261684" y="3212431"/>
              <a:ext cx="3296652" cy="430887"/>
            </a:xfrm>
            <a:prstGeom prst="rect">
              <a:avLst/>
            </a:prstGeom>
            <a:noFill/>
          </p:spPr>
          <p:txBody>
            <a:bodyPr wrap="square" rtlCol="0">
              <a:spAutoFit/>
            </a:bodyPr>
            <a:lstStyle/>
            <a:p>
              <a:pPr algn="ctr"/>
              <a:r>
                <a:rPr lang="en-US" sz="2200" dirty="0"/>
                <a:t>Target model</a:t>
              </a:r>
            </a:p>
          </p:txBody>
        </p:sp>
        <p:pic>
          <p:nvPicPr>
            <p:cNvPr id="20" name="Picture 19" descr="A picture containing text, indoor&#10;&#10;Description automatically generated">
              <a:extLst>
                <a:ext uri="{FF2B5EF4-FFF2-40B4-BE49-F238E27FC236}">
                  <a16:creationId xmlns:a16="http://schemas.microsoft.com/office/drawing/2014/main" id="{E1F57F4B-0667-D021-226D-70D33A0716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80"/>
            <a:stretch/>
          </p:blipFill>
          <p:spPr bwMode="auto">
            <a:xfrm>
              <a:off x="8113670" y="3745372"/>
              <a:ext cx="3592681" cy="667966"/>
            </a:xfrm>
            <a:prstGeom prst="rect">
              <a:avLst/>
            </a:prstGeom>
            <a:ln>
              <a:noFill/>
            </a:ln>
            <a:extLst>
              <a:ext uri="{53640926-AAD7-44D8-BBD7-CCE9431645EC}">
                <a14:shadowObscured xmlns:a14="http://schemas.microsoft.com/office/drawing/2010/main"/>
              </a:ext>
            </a:extLst>
          </p:spPr>
        </p:pic>
        <p:sp>
          <p:nvSpPr>
            <p:cNvPr id="21" name="Rounded Rectangle 20">
              <a:extLst>
                <a:ext uri="{FF2B5EF4-FFF2-40B4-BE49-F238E27FC236}">
                  <a16:creationId xmlns:a16="http://schemas.microsoft.com/office/drawing/2014/main" id="{F6BC5BC0-C047-E0D5-B6E3-F5DFB7A65E90}"/>
                </a:ext>
              </a:extLst>
            </p:cNvPr>
            <p:cNvSpPr/>
            <p:nvPr/>
          </p:nvSpPr>
          <p:spPr>
            <a:xfrm>
              <a:off x="8270080" y="2149614"/>
              <a:ext cx="3279860" cy="63767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Target Labels</a:t>
              </a:r>
            </a:p>
            <a:p>
              <a:pPr algn="ctr"/>
              <a:r>
                <a:rPr lang="en-US" dirty="0">
                  <a:solidFill>
                    <a:schemeClr val="tx1"/>
                  </a:solidFill>
                </a:rPr>
                <a:t>(e.g, airport, university campus)</a:t>
              </a:r>
            </a:p>
          </p:txBody>
        </p:sp>
        <p:sp>
          <p:nvSpPr>
            <p:cNvPr id="22" name="Right Arrow 21">
              <a:extLst>
                <a:ext uri="{FF2B5EF4-FFF2-40B4-BE49-F238E27FC236}">
                  <a16:creationId xmlns:a16="http://schemas.microsoft.com/office/drawing/2014/main" id="{A7969730-3B34-90DE-87DE-91612200AEA2}"/>
                </a:ext>
              </a:extLst>
            </p:cNvPr>
            <p:cNvSpPr/>
            <p:nvPr/>
          </p:nvSpPr>
          <p:spPr>
            <a:xfrm rot="16200000">
              <a:off x="9753600" y="4622103"/>
              <a:ext cx="312821" cy="252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63AD8E61-19B1-7BBB-6354-392B9D356568}"/>
                </a:ext>
              </a:extLst>
            </p:cNvPr>
            <p:cNvSpPr/>
            <p:nvPr/>
          </p:nvSpPr>
          <p:spPr>
            <a:xfrm rot="16200000">
              <a:off x="9753600" y="2897548"/>
              <a:ext cx="312821" cy="252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6" name="Picture 25" descr="Shape&#10;&#10;Description automatically generated">
            <a:extLst>
              <a:ext uri="{FF2B5EF4-FFF2-40B4-BE49-F238E27FC236}">
                <a16:creationId xmlns:a16="http://schemas.microsoft.com/office/drawing/2014/main" id="{9297198B-D398-13FB-4CCE-1009903A9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52" y="278403"/>
            <a:ext cx="4024885" cy="2502870"/>
          </a:xfrm>
          <a:prstGeom prst="rect">
            <a:avLst/>
          </a:prstGeom>
        </p:spPr>
      </p:pic>
    </p:spTree>
    <p:extLst>
      <p:ext uri="{BB962C8B-B14F-4D97-AF65-F5344CB8AC3E}">
        <p14:creationId xmlns:p14="http://schemas.microsoft.com/office/powerpoint/2010/main" val="2876067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413285B2-7816-048B-2E3D-A6FE9E0D6AFC}"/>
              </a:ext>
            </a:extLst>
          </p:cNvPr>
          <p:cNvGrpSpPr/>
          <p:nvPr/>
        </p:nvGrpSpPr>
        <p:grpSpPr>
          <a:xfrm>
            <a:off x="393746" y="0"/>
            <a:ext cx="10530146" cy="6090750"/>
            <a:chOff x="670472" y="947413"/>
            <a:chExt cx="10530146" cy="6090750"/>
          </a:xfrm>
        </p:grpSpPr>
        <p:sp>
          <p:nvSpPr>
            <p:cNvPr id="17" name="TextBox 16">
              <a:extLst>
                <a:ext uri="{FF2B5EF4-FFF2-40B4-BE49-F238E27FC236}">
                  <a16:creationId xmlns:a16="http://schemas.microsoft.com/office/drawing/2014/main" id="{7ECECE92-9CD8-D57B-C937-3822A9D0D1FB}"/>
                </a:ext>
              </a:extLst>
            </p:cNvPr>
            <p:cNvSpPr txBox="1"/>
            <p:nvPr/>
          </p:nvSpPr>
          <p:spPr>
            <a:xfrm>
              <a:off x="670472" y="5031965"/>
              <a:ext cx="3296652" cy="707886"/>
            </a:xfrm>
            <a:prstGeom prst="rect">
              <a:avLst/>
            </a:prstGeom>
            <a:noFill/>
          </p:spPr>
          <p:txBody>
            <a:bodyPr wrap="square" rtlCol="0">
              <a:spAutoFit/>
            </a:bodyPr>
            <a:lstStyle/>
            <a:p>
              <a:pPr algn="ctr"/>
              <a:r>
                <a:rPr lang="en-US" sz="2200" dirty="0"/>
                <a:t>Target data</a:t>
              </a:r>
            </a:p>
            <a:p>
              <a:pPr algn="ctr"/>
              <a:r>
                <a:rPr lang="en-US" dirty="0"/>
                <a:t>e.g., from UNLV</a:t>
              </a:r>
            </a:p>
          </p:txBody>
        </p:sp>
        <p:pic>
          <p:nvPicPr>
            <p:cNvPr id="1026" name="Picture 2" descr="Illustration of transfer learning concept where the rst layers in... |  Download Scientific Diagram">
              <a:extLst>
                <a:ext uri="{FF2B5EF4-FFF2-40B4-BE49-F238E27FC236}">
                  <a16:creationId xmlns:a16="http://schemas.microsoft.com/office/drawing/2014/main" id="{9158B9DB-2833-64B4-0F24-800C63670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701" y="1043669"/>
              <a:ext cx="6506910" cy="595169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B768D75-684C-7DB2-6BB4-A4EBEC29C364}"/>
                </a:ext>
              </a:extLst>
            </p:cNvPr>
            <p:cNvSpPr txBox="1"/>
            <p:nvPr/>
          </p:nvSpPr>
          <p:spPr>
            <a:xfrm>
              <a:off x="1263316" y="1768643"/>
              <a:ext cx="2097844" cy="984885"/>
            </a:xfrm>
            <a:prstGeom prst="rect">
              <a:avLst/>
            </a:prstGeom>
            <a:solidFill>
              <a:schemeClr val="bg1"/>
            </a:solidFill>
          </p:spPr>
          <p:txBody>
            <a:bodyPr wrap="square" rtlCol="0">
              <a:spAutoFit/>
            </a:bodyPr>
            <a:lstStyle/>
            <a:p>
              <a:pPr algn="ctr"/>
              <a:r>
                <a:rPr lang="en-US" sz="2200" dirty="0"/>
                <a:t>Source data</a:t>
              </a:r>
            </a:p>
            <a:p>
              <a:pPr algn="ctr"/>
              <a:r>
                <a:rPr lang="en-US" dirty="0"/>
                <a:t>e.g., TAU Urban Acoustic Scenes </a:t>
              </a:r>
            </a:p>
          </p:txBody>
        </p:sp>
        <p:grpSp>
          <p:nvGrpSpPr>
            <p:cNvPr id="5" name="Group 4">
              <a:extLst>
                <a:ext uri="{FF2B5EF4-FFF2-40B4-BE49-F238E27FC236}">
                  <a16:creationId xmlns:a16="http://schemas.microsoft.com/office/drawing/2014/main" id="{EB25CF83-A2C9-851B-0C99-B017034F3C25}"/>
                </a:ext>
              </a:extLst>
            </p:cNvPr>
            <p:cNvGrpSpPr/>
            <p:nvPr/>
          </p:nvGrpSpPr>
          <p:grpSpPr>
            <a:xfrm>
              <a:off x="3250701" y="4287740"/>
              <a:ext cx="779878" cy="340924"/>
              <a:chOff x="3250701" y="1515979"/>
              <a:chExt cx="779878" cy="340924"/>
            </a:xfrm>
          </p:grpSpPr>
          <p:sp>
            <p:nvSpPr>
              <p:cNvPr id="4" name="Rectangle 3">
                <a:extLst>
                  <a:ext uri="{FF2B5EF4-FFF2-40B4-BE49-F238E27FC236}">
                    <a16:creationId xmlns:a16="http://schemas.microsoft.com/office/drawing/2014/main" id="{232A277E-C120-ACBF-5CDC-880518FB1E06}"/>
                  </a:ext>
                </a:extLst>
              </p:cNvPr>
              <p:cNvSpPr/>
              <p:nvPr/>
            </p:nvSpPr>
            <p:spPr>
              <a:xfrm>
                <a:off x="3250701" y="1515979"/>
                <a:ext cx="779878" cy="25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BE7E5B-314F-840D-3FBF-81F445721973}"/>
                  </a:ext>
                </a:extLst>
              </p:cNvPr>
              <p:cNvSpPr/>
              <p:nvPr/>
            </p:nvSpPr>
            <p:spPr>
              <a:xfrm>
                <a:off x="3281866" y="1604239"/>
                <a:ext cx="414003" cy="25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BF34F6AC-37D9-AF53-423D-8A68662AED67}"/>
                </a:ext>
              </a:extLst>
            </p:cNvPr>
            <p:cNvGrpSpPr/>
            <p:nvPr/>
          </p:nvGrpSpPr>
          <p:grpSpPr>
            <a:xfrm>
              <a:off x="3403101" y="1668379"/>
              <a:ext cx="779878" cy="340924"/>
              <a:chOff x="3250701" y="1515979"/>
              <a:chExt cx="779878" cy="340924"/>
            </a:xfrm>
          </p:grpSpPr>
          <p:sp>
            <p:nvSpPr>
              <p:cNvPr id="32" name="Rectangle 31">
                <a:extLst>
                  <a:ext uri="{FF2B5EF4-FFF2-40B4-BE49-F238E27FC236}">
                    <a16:creationId xmlns:a16="http://schemas.microsoft.com/office/drawing/2014/main" id="{B6167A15-CB94-7BC0-CD82-D2DDEC633DD6}"/>
                  </a:ext>
                </a:extLst>
              </p:cNvPr>
              <p:cNvSpPr/>
              <p:nvPr/>
            </p:nvSpPr>
            <p:spPr>
              <a:xfrm>
                <a:off x="3250701" y="1515979"/>
                <a:ext cx="779878" cy="25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69639C5-AC3D-FF7E-7511-B1F949CB6E8C}"/>
                  </a:ext>
                </a:extLst>
              </p:cNvPr>
              <p:cNvSpPr/>
              <p:nvPr/>
            </p:nvSpPr>
            <p:spPr>
              <a:xfrm>
                <a:off x="3281866" y="1604239"/>
                <a:ext cx="414003" cy="25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EF275D7-977F-A6E6-2172-C00F018296E4}"/>
                </a:ext>
              </a:extLst>
            </p:cNvPr>
            <p:cNvGrpSpPr/>
            <p:nvPr/>
          </p:nvGrpSpPr>
          <p:grpSpPr>
            <a:xfrm>
              <a:off x="8977733" y="1688779"/>
              <a:ext cx="779878" cy="340924"/>
              <a:chOff x="3250701" y="1515979"/>
              <a:chExt cx="779878" cy="340924"/>
            </a:xfrm>
          </p:grpSpPr>
          <p:sp>
            <p:nvSpPr>
              <p:cNvPr id="35" name="Rectangle 34">
                <a:extLst>
                  <a:ext uri="{FF2B5EF4-FFF2-40B4-BE49-F238E27FC236}">
                    <a16:creationId xmlns:a16="http://schemas.microsoft.com/office/drawing/2014/main" id="{36F67E35-8EE1-4EA0-61AD-4300F573DBFB}"/>
                  </a:ext>
                </a:extLst>
              </p:cNvPr>
              <p:cNvSpPr/>
              <p:nvPr/>
            </p:nvSpPr>
            <p:spPr>
              <a:xfrm>
                <a:off x="3250701" y="1515979"/>
                <a:ext cx="779878" cy="25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8E9BD12-67C9-22A5-3B54-073CBF787DF2}"/>
                  </a:ext>
                </a:extLst>
              </p:cNvPr>
              <p:cNvSpPr/>
              <p:nvPr/>
            </p:nvSpPr>
            <p:spPr>
              <a:xfrm>
                <a:off x="3281866" y="1604239"/>
                <a:ext cx="414003" cy="25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23DB2C-9F30-362F-7264-5B353FB1D5D0}"/>
                </a:ext>
              </a:extLst>
            </p:cNvPr>
            <p:cNvGrpSpPr/>
            <p:nvPr/>
          </p:nvGrpSpPr>
          <p:grpSpPr>
            <a:xfrm>
              <a:off x="8825960" y="4331870"/>
              <a:ext cx="779878" cy="340924"/>
              <a:chOff x="3250701" y="1515979"/>
              <a:chExt cx="779878" cy="340924"/>
            </a:xfrm>
          </p:grpSpPr>
          <p:sp>
            <p:nvSpPr>
              <p:cNvPr id="41" name="Rectangle 40">
                <a:extLst>
                  <a:ext uri="{FF2B5EF4-FFF2-40B4-BE49-F238E27FC236}">
                    <a16:creationId xmlns:a16="http://schemas.microsoft.com/office/drawing/2014/main" id="{2E6DF06F-C818-930F-DFB5-D0C0D498D46B}"/>
                  </a:ext>
                </a:extLst>
              </p:cNvPr>
              <p:cNvSpPr/>
              <p:nvPr/>
            </p:nvSpPr>
            <p:spPr>
              <a:xfrm>
                <a:off x="3250701" y="1515979"/>
                <a:ext cx="779878" cy="25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E2A84F-F9EF-8EAB-A697-C2763614B39F}"/>
                  </a:ext>
                </a:extLst>
              </p:cNvPr>
              <p:cNvSpPr/>
              <p:nvPr/>
            </p:nvSpPr>
            <p:spPr>
              <a:xfrm>
                <a:off x="3281866" y="1604239"/>
                <a:ext cx="414003" cy="25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32C4950-849B-BD2C-49A8-F676575A9044}"/>
                </a:ext>
              </a:extLst>
            </p:cNvPr>
            <p:cNvSpPr txBox="1"/>
            <p:nvPr/>
          </p:nvSpPr>
          <p:spPr>
            <a:xfrm>
              <a:off x="9422901" y="4823500"/>
              <a:ext cx="1708996" cy="1477328"/>
            </a:xfrm>
            <a:prstGeom prst="rect">
              <a:avLst/>
            </a:prstGeom>
            <a:noFill/>
          </p:spPr>
          <p:txBody>
            <a:bodyPr wrap="square" rtlCol="0">
              <a:spAutoFit/>
            </a:bodyPr>
            <a:lstStyle/>
            <a:p>
              <a:pPr algn="ctr"/>
              <a:r>
                <a:rPr lang="en-US" dirty="0"/>
                <a:t>Target Labels</a:t>
              </a:r>
            </a:p>
            <a:p>
              <a:pPr algn="ctr"/>
              <a:r>
                <a:rPr lang="en-US" dirty="0"/>
                <a:t>(e.g, airport, university campus)</a:t>
              </a:r>
            </a:p>
            <a:p>
              <a:endParaRPr lang="en-US" dirty="0"/>
            </a:p>
          </p:txBody>
        </p:sp>
        <p:sp>
          <p:nvSpPr>
            <p:cNvPr id="44" name="TextBox 43">
              <a:extLst>
                <a:ext uri="{FF2B5EF4-FFF2-40B4-BE49-F238E27FC236}">
                  <a16:creationId xmlns:a16="http://schemas.microsoft.com/office/drawing/2014/main" id="{8FDC65E8-5440-7088-6794-3B17F6A3AFA5}"/>
                </a:ext>
              </a:extLst>
            </p:cNvPr>
            <p:cNvSpPr txBox="1"/>
            <p:nvPr/>
          </p:nvSpPr>
          <p:spPr>
            <a:xfrm>
              <a:off x="9491622" y="1974634"/>
              <a:ext cx="1708996" cy="923330"/>
            </a:xfrm>
            <a:prstGeom prst="rect">
              <a:avLst/>
            </a:prstGeom>
            <a:noFill/>
          </p:spPr>
          <p:txBody>
            <a:bodyPr wrap="square" rtlCol="0">
              <a:spAutoFit/>
            </a:bodyPr>
            <a:lstStyle/>
            <a:p>
              <a:pPr algn="ctr"/>
              <a:r>
                <a:rPr lang="en-US" dirty="0"/>
                <a:t>Source Labels</a:t>
              </a:r>
            </a:p>
            <a:p>
              <a:pPr algn="ctr"/>
              <a:r>
                <a:rPr lang="en-US" dirty="0"/>
                <a:t>(e.g, airport, street)</a:t>
              </a:r>
            </a:p>
          </p:txBody>
        </p:sp>
        <p:sp>
          <p:nvSpPr>
            <p:cNvPr id="45" name="Right Arrow 44">
              <a:extLst>
                <a:ext uri="{FF2B5EF4-FFF2-40B4-BE49-F238E27FC236}">
                  <a16:creationId xmlns:a16="http://schemas.microsoft.com/office/drawing/2014/main" id="{740296E7-2449-15E8-794F-F96094AF4D9C}"/>
                </a:ext>
              </a:extLst>
            </p:cNvPr>
            <p:cNvSpPr/>
            <p:nvPr/>
          </p:nvSpPr>
          <p:spPr>
            <a:xfrm>
              <a:off x="3143503" y="2291163"/>
              <a:ext cx="312821" cy="252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D09A7F5F-03BC-02B8-314D-DE1EC7148CAC}"/>
                </a:ext>
              </a:extLst>
            </p:cNvPr>
            <p:cNvSpPr/>
            <p:nvPr/>
          </p:nvSpPr>
          <p:spPr>
            <a:xfrm>
              <a:off x="3041573" y="5292971"/>
              <a:ext cx="312821" cy="252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ight Arrow 46">
              <a:extLst>
                <a:ext uri="{FF2B5EF4-FFF2-40B4-BE49-F238E27FC236}">
                  <a16:creationId xmlns:a16="http://schemas.microsoft.com/office/drawing/2014/main" id="{F668533B-C98F-E61D-0F0A-3FD3B7DAFBA8}"/>
                </a:ext>
              </a:extLst>
            </p:cNvPr>
            <p:cNvSpPr/>
            <p:nvPr/>
          </p:nvSpPr>
          <p:spPr>
            <a:xfrm>
              <a:off x="9442954" y="2261085"/>
              <a:ext cx="312821" cy="252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ight Arrow 47">
              <a:extLst>
                <a:ext uri="{FF2B5EF4-FFF2-40B4-BE49-F238E27FC236}">
                  <a16:creationId xmlns:a16="http://schemas.microsoft.com/office/drawing/2014/main" id="{97B3EA40-E024-0405-BCCA-1AB34E25D240}"/>
                </a:ext>
              </a:extLst>
            </p:cNvPr>
            <p:cNvSpPr/>
            <p:nvPr/>
          </p:nvSpPr>
          <p:spPr>
            <a:xfrm>
              <a:off x="9370183" y="5191572"/>
              <a:ext cx="312821" cy="252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DB3ED025-C904-B580-ACFC-FB4C4E903960}"/>
                </a:ext>
              </a:extLst>
            </p:cNvPr>
            <p:cNvSpPr txBox="1"/>
            <p:nvPr/>
          </p:nvSpPr>
          <p:spPr>
            <a:xfrm>
              <a:off x="4811717" y="947413"/>
              <a:ext cx="3296652" cy="430887"/>
            </a:xfrm>
            <a:prstGeom prst="rect">
              <a:avLst/>
            </a:prstGeom>
            <a:solidFill>
              <a:schemeClr val="bg1"/>
            </a:solidFill>
          </p:spPr>
          <p:txBody>
            <a:bodyPr wrap="square" rtlCol="0">
              <a:spAutoFit/>
            </a:bodyPr>
            <a:lstStyle/>
            <a:p>
              <a:pPr algn="ctr"/>
              <a:r>
                <a:rPr lang="en-US" sz="2200" dirty="0"/>
                <a:t>Source model</a:t>
              </a:r>
            </a:p>
          </p:txBody>
        </p:sp>
        <p:sp>
          <p:nvSpPr>
            <p:cNvPr id="50" name="TextBox 49">
              <a:extLst>
                <a:ext uri="{FF2B5EF4-FFF2-40B4-BE49-F238E27FC236}">
                  <a16:creationId xmlns:a16="http://schemas.microsoft.com/office/drawing/2014/main" id="{81D33793-B57D-FF0F-23D6-D13522DA5FEE}"/>
                </a:ext>
              </a:extLst>
            </p:cNvPr>
            <p:cNvSpPr txBox="1"/>
            <p:nvPr/>
          </p:nvSpPr>
          <p:spPr>
            <a:xfrm>
              <a:off x="4727493" y="6607276"/>
              <a:ext cx="3296652" cy="430887"/>
            </a:xfrm>
            <a:prstGeom prst="rect">
              <a:avLst/>
            </a:prstGeom>
            <a:solidFill>
              <a:schemeClr val="bg1"/>
            </a:solidFill>
          </p:spPr>
          <p:txBody>
            <a:bodyPr wrap="square" rtlCol="0">
              <a:spAutoFit/>
            </a:bodyPr>
            <a:lstStyle/>
            <a:p>
              <a:pPr algn="ctr"/>
              <a:r>
                <a:rPr lang="en-US" sz="2200" dirty="0"/>
                <a:t>Target model</a:t>
              </a:r>
            </a:p>
          </p:txBody>
        </p:sp>
      </p:grpSp>
      <p:sp>
        <p:nvSpPr>
          <p:cNvPr id="51" name="TextBox 50">
            <a:extLst>
              <a:ext uri="{FF2B5EF4-FFF2-40B4-BE49-F238E27FC236}">
                <a16:creationId xmlns:a16="http://schemas.microsoft.com/office/drawing/2014/main" id="{C9189037-9B31-64AE-452A-F6FA181B6C59}"/>
              </a:ext>
            </a:extLst>
          </p:cNvPr>
          <p:cNvSpPr txBox="1"/>
          <p:nvPr/>
        </p:nvSpPr>
        <p:spPr>
          <a:xfrm>
            <a:off x="1253920" y="6208295"/>
            <a:ext cx="9700139" cy="430887"/>
          </a:xfrm>
          <a:prstGeom prst="rect">
            <a:avLst/>
          </a:prstGeom>
          <a:noFill/>
        </p:spPr>
        <p:txBody>
          <a:bodyPr wrap="square" rtlCol="0">
            <a:spAutoFit/>
          </a:bodyPr>
          <a:lstStyle/>
          <a:p>
            <a:r>
              <a:rPr lang="en-US" sz="2200" dirty="0"/>
              <a:t>Figure 2. Transfer the knowledge learned from the source data to the target model.</a:t>
            </a:r>
          </a:p>
        </p:txBody>
      </p:sp>
    </p:spTree>
    <p:extLst>
      <p:ext uri="{BB962C8B-B14F-4D97-AF65-F5344CB8AC3E}">
        <p14:creationId xmlns:p14="http://schemas.microsoft.com/office/powerpoint/2010/main" val="1100410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ctive Learning with PyTorch. Building Uncertainty Sampling… | by Robert  (Munro) Monarch | PyTorch | Medium">
            <a:extLst>
              <a:ext uri="{FF2B5EF4-FFF2-40B4-BE49-F238E27FC236}">
                <a16:creationId xmlns:a16="http://schemas.microsoft.com/office/drawing/2014/main" id="{3523CAFF-7F8B-833F-7642-A8BF48181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39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C12E-4722-E947-9956-21064317918E}"/>
              </a:ext>
            </a:extLst>
          </p:cNvPr>
          <p:cNvSpPr>
            <a:spLocks noGrp="1"/>
          </p:cNvSpPr>
          <p:nvPr>
            <p:ph type="title"/>
          </p:nvPr>
        </p:nvSpPr>
        <p:spPr>
          <a:xfrm>
            <a:off x="613117" y="0"/>
            <a:ext cx="10515600" cy="1325563"/>
          </a:xfrm>
        </p:spPr>
        <p:txBody>
          <a:bodyPr/>
          <a:lstStyle/>
          <a:p>
            <a:r>
              <a:rPr lang="en-US" dirty="0"/>
              <a:t>Traditional ML</a:t>
            </a:r>
          </a:p>
        </p:txBody>
      </p:sp>
      <p:pic>
        <p:nvPicPr>
          <p:cNvPr id="1026" name="Picture 2">
            <a:extLst>
              <a:ext uri="{FF2B5EF4-FFF2-40B4-BE49-F238E27FC236}">
                <a16:creationId xmlns:a16="http://schemas.microsoft.com/office/drawing/2014/main" id="{A0DEDF39-7F48-9444-87CB-D8E9E8BC1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939" y="1170818"/>
            <a:ext cx="8294122" cy="52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340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5ECB8776-7F92-41F9-18FA-282CCC047747}"/>
              </a:ext>
            </a:extLst>
          </p:cNvPr>
          <p:cNvGrpSpPr/>
          <p:nvPr/>
        </p:nvGrpSpPr>
        <p:grpSpPr>
          <a:xfrm>
            <a:off x="1462884" y="287873"/>
            <a:ext cx="9266232" cy="5841987"/>
            <a:chOff x="-165492" y="304467"/>
            <a:chExt cx="9266232" cy="5841987"/>
          </a:xfrm>
        </p:grpSpPr>
        <p:cxnSp>
          <p:nvCxnSpPr>
            <p:cNvPr id="3" name="Straight Connector 2">
              <a:extLst>
                <a:ext uri="{FF2B5EF4-FFF2-40B4-BE49-F238E27FC236}">
                  <a16:creationId xmlns:a16="http://schemas.microsoft.com/office/drawing/2014/main" id="{E07AF0F8-7447-A219-F9BE-DFC7B4BAA0B5}"/>
                </a:ext>
              </a:extLst>
            </p:cNvPr>
            <p:cNvCxnSpPr/>
            <p:nvPr/>
          </p:nvCxnSpPr>
          <p:spPr>
            <a:xfrm>
              <a:off x="1515979" y="421105"/>
              <a:ext cx="0" cy="5269832"/>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 indoor&#10;&#10;Description automatically generated">
              <a:extLst>
                <a:ext uri="{FF2B5EF4-FFF2-40B4-BE49-F238E27FC236}">
                  <a16:creationId xmlns:a16="http://schemas.microsoft.com/office/drawing/2014/main" id="{A94A21D3-7B4C-3B3A-D760-5836D86786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915" t="14578" r="69435" b="36109"/>
            <a:stretch/>
          </p:blipFill>
          <p:spPr bwMode="auto">
            <a:xfrm>
              <a:off x="542155" y="1625743"/>
              <a:ext cx="385010" cy="501830"/>
            </a:xfrm>
            <a:prstGeom prst="rect">
              <a:avLst/>
            </a:prstGeom>
            <a:ln>
              <a:noFill/>
            </a:ln>
            <a:extLst>
              <a:ext uri="{53640926-AAD7-44D8-BBD7-CCE9431645EC}">
                <a14:shadowObscured xmlns:a14="http://schemas.microsoft.com/office/drawing/2010/main"/>
              </a:ext>
            </a:extLst>
          </p:spPr>
        </p:pic>
        <p:pic>
          <p:nvPicPr>
            <p:cNvPr id="13" name="Picture 12" descr="A picture containing text, indoor&#10;&#10;Description automatically generated">
              <a:extLst>
                <a:ext uri="{FF2B5EF4-FFF2-40B4-BE49-F238E27FC236}">
                  <a16:creationId xmlns:a16="http://schemas.microsoft.com/office/drawing/2014/main" id="{B27DFB4B-B175-1E07-75E8-022DC8CBB95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098" t="17649" r="64896" b="36109"/>
            <a:stretch/>
          </p:blipFill>
          <p:spPr bwMode="auto">
            <a:xfrm>
              <a:off x="782304" y="1281341"/>
              <a:ext cx="449166" cy="344402"/>
            </a:xfrm>
            <a:prstGeom prst="rect">
              <a:avLst/>
            </a:prstGeom>
            <a:ln>
              <a:noFill/>
            </a:ln>
            <a:extLst>
              <a:ext uri="{53640926-AAD7-44D8-BBD7-CCE9431645EC}">
                <a14:shadowObscured xmlns:a14="http://schemas.microsoft.com/office/drawing/2010/main"/>
              </a:ext>
            </a:extLst>
          </p:spPr>
        </p:pic>
        <p:pic>
          <p:nvPicPr>
            <p:cNvPr id="14" name="Picture 13" descr="A picture containing text, indoor&#10;&#10;Description automatically generated">
              <a:extLst>
                <a:ext uri="{FF2B5EF4-FFF2-40B4-BE49-F238E27FC236}">
                  <a16:creationId xmlns:a16="http://schemas.microsoft.com/office/drawing/2014/main" id="{4470F227-4838-9276-D289-C48992B910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80" r="64896" b="36109"/>
            <a:stretch/>
          </p:blipFill>
          <p:spPr bwMode="auto">
            <a:xfrm>
              <a:off x="203897" y="2107153"/>
              <a:ext cx="733652" cy="453825"/>
            </a:xfrm>
            <a:prstGeom prst="rect">
              <a:avLst/>
            </a:prstGeom>
            <a:ln>
              <a:noFill/>
            </a:ln>
            <a:extLst>
              <a:ext uri="{53640926-AAD7-44D8-BBD7-CCE9431645EC}">
                <a14:shadowObscured xmlns:a14="http://schemas.microsoft.com/office/drawing/2010/main"/>
              </a:ext>
            </a:extLst>
          </p:spPr>
        </p:pic>
        <p:pic>
          <p:nvPicPr>
            <p:cNvPr id="15" name="Picture 14" descr="A picture containing text, indoor&#10;&#10;Description automatically generated">
              <a:extLst>
                <a:ext uri="{FF2B5EF4-FFF2-40B4-BE49-F238E27FC236}">
                  <a16:creationId xmlns:a16="http://schemas.microsoft.com/office/drawing/2014/main" id="{01277556-512B-6617-8B9A-D7542CFF26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80" r="75230" b="36109"/>
            <a:stretch/>
          </p:blipFill>
          <p:spPr bwMode="auto">
            <a:xfrm>
              <a:off x="213309" y="1142364"/>
              <a:ext cx="183734" cy="344402"/>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EA3C9E3F-0D91-9A00-E189-37EC0E41C095}"/>
                </a:ext>
              </a:extLst>
            </p:cNvPr>
            <p:cNvSpPr txBox="1"/>
            <p:nvPr/>
          </p:nvSpPr>
          <p:spPr>
            <a:xfrm>
              <a:off x="191501" y="304467"/>
              <a:ext cx="1197764" cy="646331"/>
            </a:xfrm>
            <a:prstGeom prst="rect">
              <a:avLst/>
            </a:prstGeom>
            <a:noFill/>
          </p:spPr>
          <p:txBody>
            <a:bodyPr wrap="none" rtlCol="0">
              <a:spAutoFit/>
            </a:bodyPr>
            <a:lstStyle/>
            <a:p>
              <a:pPr algn="ctr"/>
              <a:r>
                <a:rPr lang="en-US" dirty="0"/>
                <a:t>unlabeled </a:t>
              </a:r>
            </a:p>
            <a:p>
              <a:pPr algn="ctr"/>
              <a:r>
                <a:rPr lang="en-US" dirty="0"/>
                <a:t>audio data</a:t>
              </a:r>
            </a:p>
          </p:txBody>
        </p:sp>
        <p:pic>
          <p:nvPicPr>
            <p:cNvPr id="3074" name="Picture 2" descr="Audio Wave Sound Wave Stock Vector (Royalty Free) 683729350">
              <a:extLst>
                <a:ext uri="{FF2B5EF4-FFF2-40B4-BE49-F238E27FC236}">
                  <a16:creationId xmlns:a16="http://schemas.microsoft.com/office/drawing/2014/main" id="{B0F54209-E251-C5FA-F454-70896C255D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380" t="18190" r="45764" b="19572"/>
            <a:stretch/>
          </p:blipFill>
          <p:spPr bwMode="auto">
            <a:xfrm>
              <a:off x="927165" y="3943705"/>
              <a:ext cx="329557" cy="5053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udio Wave Sound Wave Stock Vector (Royalty Free) 683729350">
              <a:extLst>
                <a:ext uri="{FF2B5EF4-FFF2-40B4-BE49-F238E27FC236}">
                  <a16:creationId xmlns:a16="http://schemas.microsoft.com/office/drawing/2014/main" id="{1DBA5330-C2A5-9B52-4C6F-EFA5EC4D33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256" t="18190" r="1505" b="27239"/>
            <a:stretch/>
          </p:blipFill>
          <p:spPr bwMode="auto">
            <a:xfrm>
              <a:off x="438653" y="4305558"/>
              <a:ext cx="264139" cy="50933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Audio Wave Sound Wave Stock Vector (Royalty Free) 683729350">
              <a:extLst>
                <a:ext uri="{FF2B5EF4-FFF2-40B4-BE49-F238E27FC236}">
                  <a16:creationId xmlns:a16="http://schemas.microsoft.com/office/drawing/2014/main" id="{D02C0D24-B9F7-1B5E-673B-A543C15065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19" t="21798" r="44732" b="32877"/>
            <a:stretch/>
          </p:blipFill>
          <p:spPr bwMode="auto">
            <a:xfrm>
              <a:off x="708612" y="4914730"/>
              <a:ext cx="653657" cy="4812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udio Wave Sound Wave Stock Vector (Royalty Free) 683729350">
              <a:extLst>
                <a:ext uri="{FF2B5EF4-FFF2-40B4-BE49-F238E27FC236}">
                  <a16:creationId xmlns:a16="http://schemas.microsoft.com/office/drawing/2014/main" id="{54A3D8C2-2B40-0F62-96EC-0DFDA7ED13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90" r="73631" b="32425"/>
            <a:stretch/>
          </p:blipFill>
          <p:spPr bwMode="auto">
            <a:xfrm>
              <a:off x="87630" y="3644529"/>
              <a:ext cx="454526" cy="458364"/>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a:extLst>
                <a:ext uri="{FF2B5EF4-FFF2-40B4-BE49-F238E27FC236}">
                  <a16:creationId xmlns:a16="http://schemas.microsoft.com/office/drawing/2014/main" id="{073B86F8-17E5-C693-79BB-96B7ADF7629E}"/>
                </a:ext>
              </a:extLst>
            </p:cNvPr>
            <p:cNvSpPr/>
            <p:nvPr/>
          </p:nvSpPr>
          <p:spPr>
            <a:xfrm rot="18871884">
              <a:off x="1105446" y="2544296"/>
              <a:ext cx="653657" cy="207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0AD21C7-A397-D770-0690-66B45D6BD2F8}"/>
                </a:ext>
              </a:extLst>
            </p:cNvPr>
            <p:cNvCxnSpPr/>
            <p:nvPr/>
          </p:nvCxnSpPr>
          <p:spPr>
            <a:xfrm>
              <a:off x="3292642" y="436815"/>
              <a:ext cx="0" cy="5269832"/>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60D258D-3404-5392-A23B-1B381F371E4C}"/>
                </a:ext>
              </a:extLst>
            </p:cNvPr>
            <p:cNvSpPr txBox="1"/>
            <p:nvPr/>
          </p:nvSpPr>
          <p:spPr>
            <a:xfrm>
              <a:off x="1800489" y="305679"/>
              <a:ext cx="1453796" cy="646331"/>
            </a:xfrm>
            <a:prstGeom prst="rect">
              <a:avLst/>
            </a:prstGeom>
            <a:noFill/>
          </p:spPr>
          <p:txBody>
            <a:bodyPr wrap="none" rtlCol="0">
              <a:spAutoFit/>
            </a:bodyPr>
            <a:lstStyle/>
            <a:p>
              <a:pPr algn="ctr"/>
              <a:r>
                <a:rPr lang="en-US" dirty="0"/>
                <a:t>unlabeled </a:t>
              </a:r>
            </a:p>
            <a:p>
              <a:pPr algn="ctr"/>
              <a:r>
                <a:rPr lang="en-US" dirty="0"/>
                <a:t>spectrograms</a:t>
              </a:r>
            </a:p>
          </p:txBody>
        </p:sp>
        <p:sp>
          <p:nvSpPr>
            <p:cNvPr id="24" name="TextBox 23">
              <a:extLst>
                <a:ext uri="{FF2B5EF4-FFF2-40B4-BE49-F238E27FC236}">
                  <a16:creationId xmlns:a16="http://schemas.microsoft.com/office/drawing/2014/main" id="{DB1A350A-D83D-91A8-A33F-9D9C518C17A6}"/>
                </a:ext>
              </a:extLst>
            </p:cNvPr>
            <p:cNvSpPr txBox="1"/>
            <p:nvPr/>
          </p:nvSpPr>
          <p:spPr>
            <a:xfrm>
              <a:off x="1838846" y="5500123"/>
              <a:ext cx="1453796" cy="646331"/>
            </a:xfrm>
            <a:prstGeom prst="rect">
              <a:avLst/>
            </a:prstGeom>
            <a:noFill/>
          </p:spPr>
          <p:txBody>
            <a:bodyPr wrap="none" rtlCol="0">
              <a:spAutoFit/>
            </a:bodyPr>
            <a:lstStyle/>
            <a:p>
              <a:pPr algn="ctr"/>
              <a:r>
                <a:rPr lang="en-US" dirty="0"/>
                <a:t>labeled </a:t>
              </a:r>
            </a:p>
            <a:p>
              <a:pPr algn="ctr"/>
              <a:r>
                <a:rPr lang="en-US" dirty="0"/>
                <a:t>spectrograms</a:t>
              </a:r>
            </a:p>
          </p:txBody>
        </p:sp>
        <p:sp>
          <p:nvSpPr>
            <p:cNvPr id="25" name="TextBox 24">
              <a:extLst>
                <a:ext uri="{FF2B5EF4-FFF2-40B4-BE49-F238E27FC236}">
                  <a16:creationId xmlns:a16="http://schemas.microsoft.com/office/drawing/2014/main" id="{A5B94714-B4BC-74CD-BF6C-FF0B0A6F661D}"/>
                </a:ext>
              </a:extLst>
            </p:cNvPr>
            <p:cNvSpPr txBox="1"/>
            <p:nvPr/>
          </p:nvSpPr>
          <p:spPr>
            <a:xfrm>
              <a:off x="164505" y="5500123"/>
              <a:ext cx="1197764" cy="646331"/>
            </a:xfrm>
            <a:prstGeom prst="rect">
              <a:avLst/>
            </a:prstGeom>
            <a:noFill/>
          </p:spPr>
          <p:txBody>
            <a:bodyPr wrap="none" rtlCol="0">
              <a:spAutoFit/>
            </a:bodyPr>
            <a:lstStyle/>
            <a:p>
              <a:pPr algn="ctr"/>
              <a:r>
                <a:rPr lang="en-US" dirty="0"/>
                <a:t>labeled </a:t>
              </a:r>
            </a:p>
            <a:p>
              <a:pPr algn="ctr"/>
              <a:r>
                <a:rPr lang="en-US" dirty="0"/>
                <a:t>audio data</a:t>
              </a:r>
            </a:p>
          </p:txBody>
        </p:sp>
        <p:pic>
          <p:nvPicPr>
            <p:cNvPr id="3076" name="Picture 4" descr="Getting to Know the Mel Spectrogram | by Dalya Gartzman | Towards Data  Science">
              <a:extLst>
                <a:ext uri="{FF2B5EF4-FFF2-40B4-BE49-F238E27FC236}">
                  <a16:creationId xmlns:a16="http://schemas.microsoft.com/office/drawing/2014/main" id="{032EB61C-2FB5-CB67-D064-FF5F633BAC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12" t="2175" r="14067" b="11375"/>
            <a:stretch/>
          </p:blipFill>
          <p:spPr bwMode="auto">
            <a:xfrm>
              <a:off x="1800489" y="1249571"/>
              <a:ext cx="530246" cy="3761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ython - log mel spectrogram using librosa - Stack Overflow">
              <a:extLst>
                <a:ext uri="{FF2B5EF4-FFF2-40B4-BE49-F238E27FC236}">
                  <a16:creationId xmlns:a16="http://schemas.microsoft.com/office/drawing/2014/main" id="{267A51F2-FE07-206C-A4F9-E886DB3875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14" t="22122" r="12297" b="18118"/>
            <a:stretch/>
          </p:blipFill>
          <p:spPr bwMode="auto">
            <a:xfrm>
              <a:off x="2584716" y="1625743"/>
              <a:ext cx="568472" cy="34716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ibrosa.feature.melspectrogram — librosa 0.9.1 documentation">
              <a:extLst>
                <a:ext uri="{FF2B5EF4-FFF2-40B4-BE49-F238E27FC236}">
                  <a16:creationId xmlns:a16="http://schemas.microsoft.com/office/drawing/2014/main" id="{C1F9AB46-E64A-6536-0E58-C5D0DD5286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554" t="14241" r="26599" b="16067"/>
            <a:stretch/>
          </p:blipFill>
          <p:spPr bwMode="auto">
            <a:xfrm>
              <a:off x="1995952" y="3908784"/>
              <a:ext cx="360465" cy="3148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n example of a mel spectrogram with 128 mel features. The x-axis... |  Download Scientific Diagram">
              <a:extLst>
                <a:ext uri="{FF2B5EF4-FFF2-40B4-BE49-F238E27FC236}">
                  <a16:creationId xmlns:a16="http://schemas.microsoft.com/office/drawing/2014/main" id="{B3354201-75B5-371B-F552-D3DADCB90D2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92" t="17182" r="55979" b="20162"/>
            <a:stretch/>
          </p:blipFill>
          <p:spPr bwMode="auto">
            <a:xfrm>
              <a:off x="2497161" y="5000355"/>
              <a:ext cx="451365" cy="3609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An example of a mel spectrogram with 128 mel features. The x-axis... |  Download Scientific Diagram">
              <a:extLst>
                <a:ext uri="{FF2B5EF4-FFF2-40B4-BE49-F238E27FC236}">
                  <a16:creationId xmlns:a16="http://schemas.microsoft.com/office/drawing/2014/main" id="{3458FB8E-281F-F308-170D-AD2F5ED38E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92" t="17182" r="55979" b="20162"/>
            <a:stretch/>
          </p:blipFill>
          <p:spPr bwMode="auto">
            <a:xfrm>
              <a:off x="1988594" y="2030358"/>
              <a:ext cx="451365" cy="3609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Getting to Know the Mel Spectrogram | by Dalya Gartzman | Towards Data  Science">
              <a:extLst>
                <a:ext uri="{FF2B5EF4-FFF2-40B4-BE49-F238E27FC236}">
                  <a16:creationId xmlns:a16="http://schemas.microsoft.com/office/drawing/2014/main" id="{7745F59D-BBBE-1B1A-C2DC-978F0CBD2D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12" t="2175" r="14067" b="11375"/>
            <a:stretch/>
          </p:blipFill>
          <p:spPr bwMode="auto">
            <a:xfrm>
              <a:off x="1758149" y="4964978"/>
              <a:ext cx="530246" cy="3761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python - log mel spectrogram using librosa - Stack Overflow">
              <a:extLst>
                <a:ext uri="{FF2B5EF4-FFF2-40B4-BE49-F238E27FC236}">
                  <a16:creationId xmlns:a16="http://schemas.microsoft.com/office/drawing/2014/main" id="{7DD50895-6E59-EE17-416C-9C086830DC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14" t="22122" r="12297" b="18118"/>
            <a:stretch/>
          </p:blipFill>
          <p:spPr bwMode="auto">
            <a:xfrm>
              <a:off x="2557844" y="4373472"/>
              <a:ext cx="568472" cy="34716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BC431656-DE4B-A9E3-57FF-2648E8CF2B7C}"/>
                </a:ext>
              </a:extLst>
            </p:cNvPr>
            <p:cNvSpPr/>
            <p:nvPr/>
          </p:nvSpPr>
          <p:spPr>
            <a:xfrm>
              <a:off x="1568769" y="2804508"/>
              <a:ext cx="2141621" cy="75973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Deploy AI method</a:t>
              </a:r>
            </a:p>
          </p:txBody>
        </p:sp>
        <p:sp>
          <p:nvSpPr>
            <p:cNvPr id="26" name="TextBox 25">
              <a:extLst>
                <a:ext uri="{FF2B5EF4-FFF2-40B4-BE49-F238E27FC236}">
                  <a16:creationId xmlns:a16="http://schemas.microsoft.com/office/drawing/2014/main" id="{7256E5AF-DCA6-839B-C197-FDE2C005BD16}"/>
                </a:ext>
              </a:extLst>
            </p:cNvPr>
            <p:cNvSpPr txBox="1"/>
            <p:nvPr/>
          </p:nvSpPr>
          <p:spPr>
            <a:xfrm>
              <a:off x="-165492" y="2963851"/>
              <a:ext cx="1658457" cy="553998"/>
            </a:xfrm>
            <a:prstGeom prst="rect">
              <a:avLst/>
            </a:prstGeom>
            <a:noFill/>
          </p:spPr>
          <p:txBody>
            <a:bodyPr wrap="square" rtlCol="0">
              <a:spAutoFit/>
            </a:bodyPr>
            <a:lstStyle/>
            <a:p>
              <a:pPr algn="ctr"/>
              <a:r>
                <a:rPr lang="en-US" sz="1500" dirty="0"/>
                <a:t>Convert audio data</a:t>
              </a:r>
            </a:p>
            <a:p>
              <a:pPr algn="ctr"/>
              <a:r>
                <a:rPr lang="en-US" sz="1500" dirty="0"/>
                <a:t> to spectrograms</a:t>
              </a:r>
            </a:p>
          </p:txBody>
        </p:sp>
        <p:sp>
          <p:nvSpPr>
            <p:cNvPr id="28" name="Bent Arrow 27">
              <a:extLst>
                <a:ext uri="{FF2B5EF4-FFF2-40B4-BE49-F238E27FC236}">
                  <a16:creationId xmlns:a16="http://schemas.microsoft.com/office/drawing/2014/main" id="{29C1B5D3-15FE-4340-CB60-AC79E6D7557C}"/>
                </a:ext>
              </a:extLst>
            </p:cNvPr>
            <p:cNvSpPr/>
            <p:nvPr/>
          </p:nvSpPr>
          <p:spPr>
            <a:xfrm>
              <a:off x="3141034" y="711546"/>
              <a:ext cx="2972483" cy="2092962"/>
            </a:xfrm>
            <a:prstGeom prst="bentArrow">
              <a:avLst>
                <a:gd name="adj1" fmla="val 2862"/>
                <a:gd name="adj2" fmla="val 5415"/>
                <a:gd name="adj3" fmla="val 11044"/>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3E339B56-3DF4-B52C-FA56-392E15F33A3C}"/>
                </a:ext>
              </a:extLst>
            </p:cNvPr>
            <p:cNvSpPr txBox="1"/>
            <p:nvPr/>
          </p:nvSpPr>
          <p:spPr>
            <a:xfrm>
              <a:off x="3741172" y="880754"/>
              <a:ext cx="1847099" cy="523220"/>
            </a:xfrm>
            <a:prstGeom prst="rect">
              <a:avLst/>
            </a:prstGeom>
            <a:noFill/>
          </p:spPr>
          <p:txBody>
            <a:bodyPr wrap="square" rtlCol="0">
              <a:spAutoFit/>
            </a:bodyPr>
            <a:lstStyle/>
            <a:p>
              <a:r>
                <a:rPr lang="en-US" sz="1400" dirty="0"/>
                <a:t>select unlabeled data </a:t>
              </a:r>
            </a:p>
            <a:p>
              <a:r>
                <a:rPr lang="en-US" sz="1400" dirty="0"/>
                <a:t>ask for human labeling</a:t>
              </a:r>
            </a:p>
          </p:txBody>
        </p:sp>
        <p:sp>
          <p:nvSpPr>
            <p:cNvPr id="40" name="TextBox 39">
              <a:extLst>
                <a:ext uri="{FF2B5EF4-FFF2-40B4-BE49-F238E27FC236}">
                  <a16:creationId xmlns:a16="http://schemas.microsoft.com/office/drawing/2014/main" id="{47A85EB9-241A-1254-204F-FE7C34C6656E}"/>
                </a:ext>
              </a:extLst>
            </p:cNvPr>
            <p:cNvSpPr txBox="1"/>
            <p:nvPr/>
          </p:nvSpPr>
          <p:spPr>
            <a:xfrm>
              <a:off x="3848962" y="382723"/>
              <a:ext cx="1883842" cy="400110"/>
            </a:xfrm>
            <a:prstGeom prst="rect">
              <a:avLst/>
            </a:prstGeom>
            <a:noFill/>
          </p:spPr>
          <p:txBody>
            <a:bodyPr wrap="square" rtlCol="0">
              <a:spAutoFit/>
            </a:bodyPr>
            <a:lstStyle/>
            <a:p>
              <a:r>
                <a:rPr lang="en-US" dirty="0"/>
                <a:t>Active </a:t>
              </a:r>
              <a:r>
                <a:rPr lang="en-US" sz="2000" dirty="0"/>
                <a:t>Learning</a:t>
              </a:r>
            </a:p>
          </p:txBody>
        </p:sp>
        <p:sp>
          <p:nvSpPr>
            <p:cNvPr id="41" name="Rounded Rectangle 40">
              <a:extLst>
                <a:ext uri="{FF2B5EF4-FFF2-40B4-BE49-F238E27FC236}">
                  <a16:creationId xmlns:a16="http://schemas.microsoft.com/office/drawing/2014/main" id="{9D318E34-052E-3D6E-6939-9296CF364C70}"/>
                </a:ext>
              </a:extLst>
            </p:cNvPr>
            <p:cNvSpPr/>
            <p:nvPr/>
          </p:nvSpPr>
          <p:spPr>
            <a:xfrm>
              <a:off x="6087438" y="409744"/>
              <a:ext cx="2141621" cy="75973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Human annotation</a:t>
              </a:r>
            </a:p>
          </p:txBody>
        </p:sp>
        <p:pic>
          <p:nvPicPr>
            <p:cNvPr id="42" name="Picture 10" descr="An example of a mel spectrogram with 128 mel features. The x-axis... |  Download Scientific Diagram">
              <a:extLst>
                <a:ext uri="{FF2B5EF4-FFF2-40B4-BE49-F238E27FC236}">
                  <a16:creationId xmlns:a16="http://schemas.microsoft.com/office/drawing/2014/main" id="{5520F5AE-AFF4-0618-79ED-6906C63DD7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92" t="17182" r="55979" b="20162"/>
            <a:stretch/>
          </p:blipFill>
          <p:spPr bwMode="auto">
            <a:xfrm>
              <a:off x="5444918" y="957498"/>
              <a:ext cx="166456" cy="133111"/>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568ED8B-0428-8C20-0FAD-FCDB6CA60BC8}"/>
                </a:ext>
              </a:extLst>
            </p:cNvPr>
            <p:cNvGrpSpPr/>
            <p:nvPr/>
          </p:nvGrpSpPr>
          <p:grpSpPr>
            <a:xfrm>
              <a:off x="6958554" y="735548"/>
              <a:ext cx="2045369" cy="2184274"/>
              <a:chOff x="6119412" y="762009"/>
              <a:chExt cx="2045369" cy="2184274"/>
            </a:xfrm>
          </p:grpSpPr>
          <p:sp>
            <p:nvSpPr>
              <p:cNvPr id="33" name="Arc 32">
                <a:extLst>
                  <a:ext uri="{FF2B5EF4-FFF2-40B4-BE49-F238E27FC236}">
                    <a16:creationId xmlns:a16="http://schemas.microsoft.com/office/drawing/2014/main" id="{1DA6F638-F8AE-631B-1258-2B884C1AD71E}"/>
                  </a:ext>
                </a:extLst>
              </p:cNvPr>
              <p:cNvSpPr/>
              <p:nvPr/>
            </p:nvSpPr>
            <p:spPr>
              <a:xfrm>
                <a:off x="6119412" y="762009"/>
                <a:ext cx="2045369" cy="2184274"/>
              </a:xfrm>
              <a:prstGeom prst="arc">
                <a:avLst>
                  <a:gd name="adj1" fmla="val 17079332"/>
                  <a:gd name="adj2" fmla="val 4035244"/>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Arrow 35">
                <a:extLst>
                  <a:ext uri="{FF2B5EF4-FFF2-40B4-BE49-F238E27FC236}">
                    <a16:creationId xmlns:a16="http://schemas.microsoft.com/office/drawing/2014/main" id="{273C7DCB-3B85-A7DE-5F93-F2D6476EE7BD}"/>
                  </a:ext>
                </a:extLst>
              </p:cNvPr>
              <p:cNvSpPr/>
              <p:nvPr/>
            </p:nvSpPr>
            <p:spPr>
              <a:xfrm rot="20408112">
                <a:off x="7404370" y="2816685"/>
                <a:ext cx="212434" cy="122265"/>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BF03AB31-2B6F-66ED-91AA-71F93DBF8D1D}"/>
                </a:ext>
              </a:extLst>
            </p:cNvPr>
            <p:cNvSpPr txBox="1"/>
            <p:nvPr/>
          </p:nvSpPr>
          <p:spPr>
            <a:xfrm>
              <a:off x="7361655" y="1322850"/>
              <a:ext cx="1739085" cy="830997"/>
            </a:xfrm>
            <a:prstGeom prst="rect">
              <a:avLst/>
            </a:prstGeom>
            <a:noFill/>
          </p:spPr>
          <p:txBody>
            <a:bodyPr wrap="square" rtlCol="0">
              <a:spAutoFit/>
            </a:bodyPr>
            <a:lstStyle/>
            <a:p>
              <a:r>
                <a:rPr lang="en-US" sz="2000" dirty="0"/>
                <a:t>Training data</a:t>
              </a:r>
            </a:p>
            <a:p>
              <a:r>
                <a:rPr lang="en-US" sz="1400" dirty="0"/>
                <a:t>Put the labeled data </a:t>
              </a:r>
            </a:p>
            <a:p>
              <a:r>
                <a:rPr lang="en-US" sz="1400" dirty="0"/>
                <a:t>into training dataset</a:t>
              </a:r>
            </a:p>
          </p:txBody>
        </p:sp>
        <p:grpSp>
          <p:nvGrpSpPr>
            <p:cNvPr id="46" name="Group 45">
              <a:extLst>
                <a:ext uri="{FF2B5EF4-FFF2-40B4-BE49-F238E27FC236}">
                  <a16:creationId xmlns:a16="http://schemas.microsoft.com/office/drawing/2014/main" id="{3978CD96-54B1-B5A2-CEEE-8BC3C5DE8992}"/>
                </a:ext>
              </a:extLst>
            </p:cNvPr>
            <p:cNvGrpSpPr/>
            <p:nvPr/>
          </p:nvGrpSpPr>
          <p:grpSpPr>
            <a:xfrm>
              <a:off x="5706629" y="2757768"/>
              <a:ext cx="3128099" cy="2450998"/>
              <a:chOff x="4863759" y="2757019"/>
              <a:chExt cx="3128099" cy="2450998"/>
            </a:xfrm>
          </p:grpSpPr>
          <p:sp>
            <p:nvSpPr>
              <p:cNvPr id="49" name="Rounded Rectangle 48">
                <a:extLst>
                  <a:ext uri="{FF2B5EF4-FFF2-40B4-BE49-F238E27FC236}">
                    <a16:creationId xmlns:a16="http://schemas.microsoft.com/office/drawing/2014/main" id="{CE46E209-3C0F-A6E0-3E77-4F9252614B10}"/>
                  </a:ext>
                </a:extLst>
              </p:cNvPr>
              <p:cNvSpPr/>
              <p:nvPr/>
            </p:nvSpPr>
            <p:spPr>
              <a:xfrm>
                <a:off x="5282656" y="2757019"/>
                <a:ext cx="2141621" cy="75973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Train model</a:t>
                </a:r>
              </a:p>
              <a:p>
                <a:pPr algn="ctr"/>
                <a:r>
                  <a:rPr lang="en-US" sz="1300" dirty="0">
                    <a:solidFill>
                      <a:schemeClr val="tx1"/>
                    </a:solidFill>
                  </a:rPr>
                  <a:t>use training data to create a model for label prediction</a:t>
                </a:r>
              </a:p>
            </p:txBody>
          </p:sp>
          <p:sp>
            <p:nvSpPr>
              <p:cNvPr id="51" name="Rounded Rectangle 50">
                <a:extLst>
                  <a:ext uri="{FF2B5EF4-FFF2-40B4-BE49-F238E27FC236}">
                    <a16:creationId xmlns:a16="http://schemas.microsoft.com/office/drawing/2014/main" id="{9519DD9C-6048-368D-E995-72094A219CAE}"/>
                  </a:ext>
                </a:extLst>
              </p:cNvPr>
              <p:cNvSpPr/>
              <p:nvPr/>
            </p:nvSpPr>
            <p:spPr>
              <a:xfrm>
                <a:off x="4863759" y="4448279"/>
                <a:ext cx="3128099" cy="75973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Transfer Learning in Task 2</a:t>
                </a:r>
              </a:p>
              <a:p>
                <a:pPr algn="ctr"/>
                <a:r>
                  <a:rPr lang="en-US" sz="1400" dirty="0">
                    <a:solidFill>
                      <a:schemeClr val="tx1"/>
                    </a:solidFill>
                  </a:rPr>
                  <a:t>Use model based on source data </a:t>
                </a:r>
              </a:p>
              <a:p>
                <a:pPr algn="ctr"/>
                <a:r>
                  <a:rPr lang="en-US" sz="1400" dirty="0">
                    <a:solidFill>
                      <a:schemeClr val="tx1"/>
                    </a:solidFill>
                  </a:rPr>
                  <a:t>to start with training </a:t>
                </a:r>
              </a:p>
            </p:txBody>
          </p:sp>
          <p:sp>
            <p:nvSpPr>
              <p:cNvPr id="37" name="Right Arrow 36">
                <a:extLst>
                  <a:ext uri="{FF2B5EF4-FFF2-40B4-BE49-F238E27FC236}">
                    <a16:creationId xmlns:a16="http://schemas.microsoft.com/office/drawing/2014/main" id="{541C59FD-1A96-E3B3-6A02-E36FAD7E4808}"/>
                  </a:ext>
                </a:extLst>
              </p:cNvPr>
              <p:cNvSpPr/>
              <p:nvPr/>
            </p:nvSpPr>
            <p:spPr>
              <a:xfrm rot="16200000">
                <a:off x="5944982" y="3916252"/>
                <a:ext cx="758555" cy="126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E64BE45C-F286-59C1-C133-F1FE4189F000}"/>
                </a:ext>
              </a:extLst>
            </p:cNvPr>
            <p:cNvSpPr/>
            <p:nvPr/>
          </p:nvSpPr>
          <p:spPr>
            <a:xfrm rot="10800000">
              <a:off x="3710387" y="3136886"/>
              <a:ext cx="2403141" cy="153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93F1EB0-C55B-8BB5-C625-8BBCD1CA2E59}"/>
                </a:ext>
              </a:extLst>
            </p:cNvPr>
            <p:cNvSpPr txBox="1"/>
            <p:nvPr/>
          </p:nvSpPr>
          <p:spPr>
            <a:xfrm>
              <a:off x="3798680" y="2742366"/>
              <a:ext cx="2230029" cy="1107996"/>
            </a:xfrm>
            <a:prstGeom prst="rect">
              <a:avLst/>
            </a:prstGeom>
            <a:noFill/>
          </p:spPr>
          <p:txBody>
            <a:bodyPr wrap="square" rtlCol="0">
              <a:spAutoFit/>
            </a:bodyPr>
            <a:lstStyle/>
            <a:p>
              <a:pPr algn="ctr"/>
              <a:r>
                <a:rPr lang="en-US" sz="2000" dirty="0"/>
                <a:t>Deploy model</a:t>
              </a:r>
            </a:p>
            <a:p>
              <a:pPr algn="ctr"/>
              <a:endParaRPr lang="en-US" dirty="0"/>
            </a:p>
            <a:p>
              <a:pPr algn="ctr"/>
              <a:r>
                <a:rPr lang="en-US" sz="1400" dirty="0"/>
                <a:t>Use the trained model</a:t>
              </a:r>
            </a:p>
            <a:p>
              <a:pPr algn="ctr"/>
              <a:r>
                <a:rPr lang="en-US" sz="1400" dirty="0"/>
                <a:t>to predict labels of data</a:t>
              </a:r>
            </a:p>
          </p:txBody>
        </p:sp>
      </p:grpSp>
      <p:sp>
        <p:nvSpPr>
          <p:cNvPr id="60" name="Right Arrow 59">
            <a:extLst>
              <a:ext uri="{FF2B5EF4-FFF2-40B4-BE49-F238E27FC236}">
                <a16:creationId xmlns:a16="http://schemas.microsoft.com/office/drawing/2014/main" id="{0E0B8AAE-814F-191F-7EA8-B76580DD5B8E}"/>
              </a:ext>
            </a:extLst>
          </p:cNvPr>
          <p:cNvSpPr/>
          <p:nvPr/>
        </p:nvSpPr>
        <p:spPr>
          <a:xfrm rot="2565919">
            <a:off x="2679804" y="3910537"/>
            <a:ext cx="653657" cy="207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C64E43B-C90F-E702-29BF-737454144A7D}"/>
              </a:ext>
            </a:extLst>
          </p:cNvPr>
          <p:cNvSpPr txBox="1"/>
          <p:nvPr/>
        </p:nvSpPr>
        <p:spPr>
          <a:xfrm>
            <a:off x="2231396" y="6298513"/>
            <a:ext cx="9190833" cy="446276"/>
          </a:xfrm>
          <a:prstGeom prst="rect">
            <a:avLst/>
          </a:prstGeom>
          <a:noFill/>
        </p:spPr>
        <p:txBody>
          <a:bodyPr wrap="square" rtlCol="0">
            <a:spAutoFit/>
          </a:bodyPr>
          <a:lstStyle/>
          <a:p>
            <a:r>
              <a:rPr lang="en-US" sz="2300" dirty="0"/>
              <a:t>Figure 3. Transfer Learning based Active Learning for Spectrograms</a:t>
            </a:r>
          </a:p>
        </p:txBody>
      </p:sp>
    </p:spTree>
    <p:extLst>
      <p:ext uri="{BB962C8B-B14F-4D97-AF65-F5344CB8AC3E}">
        <p14:creationId xmlns:p14="http://schemas.microsoft.com/office/powerpoint/2010/main" val="3107950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8D4EB-BC15-3F24-FEC3-4530906075DE}"/>
              </a:ext>
            </a:extLst>
          </p:cNvPr>
          <p:cNvPicPr>
            <a:picLocks noChangeAspect="1"/>
          </p:cNvPicPr>
          <p:nvPr/>
        </p:nvPicPr>
        <p:blipFill rotWithShape="1">
          <a:blip r:embed="rId2"/>
          <a:srcRect l="65576" t="5807" r="7416" b="15294"/>
          <a:stretch/>
        </p:blipFill>
        <p:spPr>
          <a:xfrm>
            <a:off x="2923673" y="974557"/>
            <a:ext cx="4343400" cy="5199625"/>
          </a:xfrm>
          <a:prstGeom prst="rect">
            <a:avLst/>
          </a:prstGeom>
        </p:spPr>
      </p:pic>
    </p:spTree>
    <p:extLst>
      <p:ext uri="{BB962C8B-B14F-4D97-AF65-F5344CB8AC3E}">
        <p14:creationId xmlns:p14="http://schemas.microsoft.com/office/powerpoint/2010/main" val="3657634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6E4-6419-A643-90B4-59BDE1BB7049}"/>
              </a:ext>
            </a:extLst>
          </p:cNvPr>
          <p:cNvSpPr>
            <a:spLocks noGrp="1"/>
          </p:cNvSpPr>
          <p:nvPr>
            <p:ph type="title"/>
          </p:nvPr>
        </p:nvSpPr>
        <p:spPr/>
        <p:txBody>
          <a:bodyPr/>
          <a:lstStyle/>
          <a:p>
            <a:r>
              <a:rPr lang="en-US" dirty="0"/>
              <a:t>Network-based Deep Transfer Learning</a:t>
            </a:r>
          </a:p>
        </p:txBody>
      </p:sp>
      <p:pic>
        <p:nvPicPr>
          <p:cNvPr id="4" name="Picture 3" descr="Shape&#10;&#10;Description automatically generated">
            <a:extLst>
              <a:ext uri="{FF2B5EF4-FFF2-40B4-BE49-F238E27FC236}">
                <a16:creationId xmlns:a16="http://schemas.microsoft.com/office/drawing/2014/main" id="{13CC4BDD-247F-0D43-8AAB-D426FDB16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6052"/>
            <a:ext cx="6038169" cy="3754828"/>
          </a:xfrm>
          <a:prstGeom prst="rect">
            <a:avLst/>
          </a:prstGeom>
        </p:spPr>
      </p:pic>
      <p:sp>
        <p:nvSpPr>
          <p:cNvPr id="5" name="TextBox 4">
            <a:extLst>
              <a:ext uri="{FF2B5EF4-FFF2-40B4-BE49-F238E27FC236}">
                <a16:creationId xmlns:a16="http://schemas.microsoft.com/office/drawing/2014/main" id="{0E24ED3F-F4E1-B441-A82E-04459D54A261}"/>
              </a:ext>
            </a:extLst>
          </p:cNvPr>
          <p:cNvSpPr txBox="1"/>
          <p:nvPr/>
        </p:nvSpPr>
        <p:spPr>
          <a:xfrm>
            <a:off x="346463" y="1933731"/>
            <a:ext cx="5556354" cy="769441"/>
          </a:xfrm>
          <a:prstGeom prst="rect">
            <a:avLst/>
          </a:prstGeom>
          <a:noFill/>
        </p:spPr>
        <p:txBody>
          <a:bodyPr wrap="square" rtlCol="0">
            <a:spAutoFit/>
          </a:bodyPr>
          <a:lstStyle/>
          <a:p>
            <a:pPr marL="342900" indent="-342900">
              <a:buAutoNum type="arabicPeriod"/>
            </a:pPr>
            <a:r>
              <a:rPr lang="en-US" sz="2200" dirty="0"/>
              <a:t>Network was trained in source domain with large-scale training dataset.</a:t>
            </a:r>
          </a:p>
        </p:txBody>
      </p:sp>
      <p:sp>
        <p:nvSpPr>
          <p:cNvPr id="7" name="TextBox 6">
            <a:extLst>
              <a:ext uri="{FF2B5EF4-FFF2-40B4-BE49-F238E27FC236}">
                <a16:creationId xmlns:a16="http://schemas.microsoft.com/office/drawing/2014/main" id="{8C381373-50F3-E545-A190-0C1F879FD5DE}"/>
              </a:ext>
            </a:extLst>
          </p:cNvPr>
          <p:cNvSpPr txBox="1"/>
          <p:nvPr/>
        </p:nvSpPr>
        <p:spPr>
          <a:xfrm>
            <a:off x="346462" y="3038548"/>
            <a:ext cx="6237725" cy="1107996"/>
          </a:xfrm>
          <a:prstGeom prst="rect">
            <a:avLst/>
          </a:prstGeom>
          <a:noFill/>
        </p:spPr>
        <p:txBody>
          <a:bodyPr wrap="square" rtlCol="0">
            <a:spAutoFit/>
          </a:bodyPr>
          <a:lstStyle/>
          <a:p>
            <a:r>
              <a:rPr lang="en-US" sz="2200" dirty="0"/>
              <a:t>2. transfer partial of network pretrained for source domain to be a part of new network designed for target domain</a:t>
            </a:r>
          </a:p>
        </p:txBody>
      </p:sp>
      <p:sp>
        <p:nvSpPr>
          <p:cNvPr id="8" name="TextBox 7">
            <a:extLst>
              <a:ext uri="{FF2B5EF4-FFF2-40B4-BE49-F238E27FC236}">
                <a16:creationId xmlns:a16="http://schemas.microsoft.com/office/drawing/2014/main" id="{34327B14-CCEA-1347-8CFD-D1294098C216}"/>
              </a:ext>
            </a:extLst>
          </p:cNvPr>
          <p:cNvSpPr txBox="1"/>
          <p:nvPr/>
        </p:nvSpPr>
        <p:spPr>
          <a:xfrm>
            <a:off x="346463" y="4611363"/>
            <a:ext cx="5725188" cy="772006"/>
          </a:xfrm>
          <a:prstGeom prst="rect">
            <a:avLst/>
          </a:prstGeom>
          <a:noFill/>
        </p:spPr>
        <p:txBody>
          <a:bodyPr wrap="square" rtlCol="0">
            <a:spAutoFit/>
          </a:bodyPr>
          <a:lstStyle/>
          <a:p>
            <a:r>
              <a:rPr lang="en-US" sz="2200" dirty="0"/>
              <a:t>3. Update the transferred sub-network in fine-tune strategy.</a:t>
            </a:r>
          </a:p>
        </p:txBody>
      </p:sp>
    </p:spTree>
    <p:extLst>
      <p:ext uri="{BB962C8B-B14F-4D97-AF65-F5344CB8AC3E}">
        <p14:creationId xmlns:p14="http://schemas.microsoft.com/office/powerpoint/2010/main" val="195456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6E4-6419-A643-90B4-59BDE1BB7049}"/>
              </a:ext>
            </a:extLst>
          </p:cNvPr>
          <p:cNvSpPr>
            <a:spLocks noGrp="1"/>
          </p:cNvSpPr>
          <p:nvPr>
            <p:ph type="title"/>
          </p:nvPr>
        </p:nvSpPr>
        <p:spPr>
          <a:xfrm>
            <a:off x="529107" y="272792"/>
            <a:ext cx="10515600" cy="1325563"/>
          </a:xfrm>
        </p:spPr>
        <p:txBody>
          <a:bodyPr/>
          <a:lstStyle/>
          <a:p>
            <a:r>
              <a:rPr lang="en-US" dirty="0"/>
              <a:t>Adversarial-based Deep Transfer Learning</a:t>
            </a:r>
          </a:p>
        </p:txBody>
      </p:sp>
      <p:sp>
        <p:nvSpPr>
          <p:cNvPr id="5" name="TextBox 4">
            <a:extLst>
              <a:ext uri="{FF2B5EF4-FFF2-40B4-BE49-F238E27FC236}">
                <a16:creationId xmlns:a16="http://schemas.microsoft.com/office/drawing/2014/main" id="{0E24ED3F-F4E1-B441-A82E-04459D54A261}"/>
              </a:ext>
            </a:extLst>
          </p:cNvPr>
          <p:cNvSpPr txBox="1"/>
          <p:nvPr/>
        </p:nvSpPr>
        <p:spPr>
          <a:xfrm>
            <a:off x="539646" y="1482445"/>
            <a:ext cx="5556354" cy="430887"/>
          </a:xfrm>
          <a:prstGeom prst="rect">
            <a:avLst/>
          </a:prstGeom>
          <a:noFill/>
        </p:spPr>
        <p:txBody>
          <a:bodyPr wrap="square" rtlCol="0">
            <a:spAutoFit/>
          </a:bodyPr>
          <a:lstStyle/>
          <a:p>
            <a:pPr marL="342900" indent="-342900">
              <a:buAutoNum type="arabicPeriod"/>
            </a:pPr>
            <a:r>
              <a:rPr lang="en-US" sz="2200" dirty="0"/>
              <a:t>Extract features from two domains</a:t>
            </a:r>
          </a:p>
        </p:txBody>
      </p:sp>
      <p:pic>
        <p:nvPicPr>
          <p:cNvPr id="6" name="Picture 5" descr="A picture containing music, pipe&#10;&#10;Description automatically generated">
            <a:extLst>
              <a:ext uri="{FF2B5EF4-FFF2-40B4-BE49-F238E27FC236}">
                <a16:creationId xmlns:a16="http://schemas.microsoft.com/office/drawing/2014/main" id="{C30B93FB-B66C-064E-B5AB-EB636ED6E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81" y="3041908"/>
            <a:ext cx="8331200" cy="3543300"/>
          </a:xfrm>
          <a:prstGeom prst="rect">
            <a:avLst/>
          </a:prstGeom>
        </p:spPr>
      </p:pic>
      <p:sp>
        <p:nvSpPr>
          <p:cNvPr id="9" name="TextBox 8">
            <a:extLst>
              <a:ext uri="{FF2B5EF4-FFF2-40B4-BE49-F238E27FC236}">
                <a16:creationId xmlns:a16="http://schemas.microsoft.com/office/drawing/2014/main" id="{D211C500-125A-7940-B525-04957E0D004C}"/>
              </a:ext>
            </a:extLst>
          </p:cNvPr>
          <p:cNvSpPr txBox="1"/>
          <p:nvPr/>
        </p:nvSpPr>
        <p:spPr>
          <a:xfrm>
            <a:off x="539646" y="1942841"/>
            <a:ext cx="5556354" cy="430887"/>
          </a:xfrm>
          <a:prstGeom prst="rect">
            <a:avLst/>
          </a:prstGeom>
          <a:noFill/>
        </p:spPr>
        <p:txBody>
          <a:bodyPr wrap="square" rtlCol="0">
            <a:spAutoFit/>
          </a:bodyPr>
          <a:lstStyle/>
          <a:p>
            <a:r>
              <a:rPr lang="en-US" sz="2200" dirty="0"/>
              <a:t>2.  Send them to adversarial layer</a:t>
            </a:r>
          </a:p>
        </p:txBody>
      </p:sp>
      <p:sp>
        <p:nvSpPr>
          <p:cNvPr id="10" name="TextBox 9">
            <a:extLst>
              <a:ext uri="{FF2B5EF4-FFF2-40B4-BE49-F238E27FC236}">
                <a16:creationId xmlns:a16="http://schemas.microsoft.com/office/drawing/2014/main" id="{74A761A4-D0D5-D545-8D9A-987A3E4BA354}"/>
              </a:ext>
            </a:extLst>
          </p:cNvPr>
          <p:cNvSpPr txBox="1"/>
          <p:nvPr/>
        </p:nvSpPr>
        <p:spPr>
          <a:xfrm>
            <a:off x="5579675" y="1467436"/>
            <a:ext cx="5556354" cy="430887"/>
          </a:xfrm>
          <a:prstGeom prst="rect">
            <a:avLst/>
          </a:prstGeom>
          <a:noFill/>
        </p:spPr>
        <p:txBody>
          <a:bodyPr wrap="square" rtlCol="0">
            <a:spAutoFit/>
          </a:bodyPr>
          <a:lstStyle/>
          <a:p>
            <a:r>
              <a:rPr lang="en-US" sz="2200" dirty="0"/>
              <a:t>3.  Discriminate the origin of the features</a:t>
            </a:r>
          </a:p>
        </p:txBody>
      </p:sp>
      <p:sp>
        <p:nvSpPr>
          <p:cNvPr id="11" name="TextBox 10">
            <a:extLst>
              <a:ext uri="{FF2B5EF4-FFF2-40B4-BE49-F238E27FC236}">
                <a16:creationId xmlns:a16="http://schemas.microsoft.com/office/drawing/2014/main" id="{9ECBC32F-323E-7F4B-AD61-61D754512EF1}"/>
              </a:ext>
            </a:extLst>
          </p:cNvPr>
          <p:cNvSpPr txBox="1"/>
          <p:nvPr/>
        </p:nvSpPr>
        <p:spPr>
          <a:xfrm>
            <a:off x="5579675" y="1883903"/>
            <a:ext cx="6470657" cy="430887"/>
          </a:xfrm>
          <a:prstGeom prst="rect">
            <a:avLst/>
          </a:prstGeom>
          <a:noFill/>
        </p:spPr>
        <p:txBody>
          <a:bodyPr wrap="square" rtlCol="0">
            <a:spAutoFit/>
          </a:bodyPr>
          <a:lstStyle/>
          <a:p>
            <a:r>
              <a:rPr lang="en-US" sz="2200" dirty="0"/>
              <a:t>If the adversarial network achieves worse performance</a:t>
            </a:r>
          </a:p>
        </p:txBody>
      </p:sp>
      <p:sp>
        <p:nvSpPr>
          <p:cNvPr id="12" name="TextBox 11">
            <a:extLst>
              <a:ext uri="{FF2B5EF4-FFF2-40B4-BE49-F238E27FC236}">
                <a16:creationId xmlns:a16="http://schemas.microsoft.com/office/drawing/2014/main" id="{32293522-B8D8-3C4F-A0CB-36D6B58D41D0}"/>
              </a:ext>
            </a:extLst>
          </p:cNvPr>
          <p:cNvSpPr txBox="1"/>
          <p:nvPr/>
        </p:nvSpPr>
        <p:spPr>
          <a:xfrm>
            <a:off x="5579675" y="2306257"/>
            <a:ext cx="6681012" cy="430887"/>
          </a:xfrm>
          <a:prstGeom prst="rect">
            <a:avLst/>
          </a:prstGeom>
          <a:noFill/>
        </p:spPr>
        <p:txBody>
          <a:bodyPr wrap="square" rtlCol="0">
            <a:spAutoFit/>
          </a:bodyPr>
          <a:lstStyle/>
          <a:p>
            <a:r>
              <a:rPr lang="en-US" sz="2200" dirty="0"/>
              <a:t>=&gt; a small difference between the two types of feature. </a:t>
            </a:r>
          </a:p>
        </p:txBody>
      </p:sp>
    </p:spTree>
    <p:extLst>
      <p:ext uri="{BB962C8B-B14F-4D97-AF65-F5344CB8AC3E}">
        <p14:creationId xmlns:p14="http://schemas.microsoft.com/office/powerpoint/2010/main" val="291938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CA99-98F3-754D-8305-76C853E16E0B}"/>
              </a:ext>
            </a:extLst>
          </p:cNvPr>
          <p:cNvSpPr>
            <a:spLocks noGrp="1"/>
          </p:cNvSpPr>
          <p:nvPr>
            <p:ph type="title"/>
          </p:nvPr>
        </p:nvSpPr>
        <p:spPr/>
        <p:txBody>
          <a:bodyPr/>
          <a:lstStyle/>
          <a:p>
            <a:r>
              <a:rPr lang="en-CA" dirty="0"/>
              <a:t>Fine Tuning</a:t>
            </a:r>
            <a:endParaRPr lang="en-US" dirty="0"/>
          </a:p>
        </p:txBody>
      </p:sp>
      <p:sp>
        <p:nvSpPr>
          <p:cNvPr id="6" name="Content Placeholder 2">
            <a:extLst>
              <a:ext uri="{FF2B5EF4-FFF2-40B4-BE49-F238E27FC236}">
                <a16:creationId xmlns:a16="http://schemas.microsoft.com/office/drawing/2014/main" id="{66A9193B-EE75-512F-9663-6E72345EA9FF}"/>
              </a:ext>
            </a:extLst>
          </p:cNvPr>
          <p:cNvSpPr>
            <a:spLocks noGrp="1"/>
          </p:cNvSpPr>
          <p:nvPr>
            <p:ph idx="1"/>
          </p:nvPr>
        </p:nvSpPr>
        <p:spPr>
          <a:xfrm>
            <a:off x="838200" y="1825625"/>
            <a:ext cx="10515600" cy="4351338"/>
          </a:xfrm>
        </p:spPr>
        <p:txBody>
          <a:bodyPr/>
          <a:lstStyle/>
          <a:p>
            <a:r>
              <a:rPr lang="en-CA" dirty="0"/>
              <a:t>Inductive transfer setting:</a:t>
            </a:r>
          </a:p>
          <a:p>
            <a:pPr lvl="1"/>
            <a:r>
              <a:rPr lang="en-CA" dirty="0"/>
              <a:t>Given a static source task       and any target task       with                 we would like to improve the performance on    </a:t>
            </a:r>
          </a:p>
          <a:p>
            <a:r>
              <a:rPr lang="en-CA" dirty="0"/>
              <a:t>Pre-train a model (LM) on a large general-domain corpus</a:t>
            </a:r>
          </a:p>
          <a:p>
            <a:r>
              <a:rPr lang="en-CA" dirty="0"/>
              <a:t>Fine-tune it on the target task using novel techniques</a:t>
            </a:r>
          </a:p>
          <a:p>
            <a:r>
              <a:rPr lang="en-CA" dirty="0"/>
              <a:t>The method is </a:t>
            </a:r>
            <a:r>
              <a:rPr lang="en-CA" i="1" dirty="0"/>
              <a:t>universal</a:t>
            </a:r>
          </a:p>
          <a:p>
            <a:pPr lvl="1"/>
            <a:r>
              <a:rPr lang="en-CA" dirty="0"/>
              <a:t>Works across tasks varying in document size, number and label type</a:t>
            </a:r>
          </a:p>
          <a:p>
            <a:pPr lvl="1"/>
            <a:r>
              <a:rPr lang="en-CA" dirty="0"/>
              <a:t>Uses single architecture and training process</a:t>
            </a:r>
          </a:p>
          <a:p>
            <a:pPr lvl="1"/>
            <a:r>
              <a:rPr lang="en-CA" dirty="0"/>
              <a:t>Requires no custom feature engineering or pre-processing</a:t>
            </a:r>
          </a:p>
          <a:p>
            <a:pPr lvl="1"/>
            <a:r>
              <a:rPr lang="en-CA" dirty="0"/>
              <a:t>Does not require additional in-domain documents or labels</a:t>
            </a:r>
            <a:endParaRPr lang="en-US" dirty="0"/>
          </a:p>
        </p:txBody>
      </p:sp>
      <p:pic>
        <p:nvPicPr>
          <p:cNvPr id="7" name="Picture 6">
            <a:extLst>
              <a:ext uri="{FF2B5EF4-FFF2-40B4-BE49-F238E27FC236}">
                <a16:creationId xmlns:a16="http://schemas.microsoft.com/office/drawing/2014/main" id="{42B735DE-AB51-EB28-FA12-819EDAB1FAE0}"/>
              </a:ext>
            </a:extLst>
          </p:cNvPr>
          <p:cNvPicPr>
            <a:picLocks noChangeAspect="1"/>
          </p:cNvPicPr>
          <p:nvPr/>
        </p:nvPicPr>
        <p:blipFill rotWithShape="1">
          <a:blip r:embed="rId2"/>
          <a:srcRect r="2181"/>
          <a:stretch/>
        </p:blipFill>
        <p:spPr>
          <a:xfrm>
            <a:off x="8517234" y="2250600"/>
            <a:ext cx="1122710" cy="428490"/>
          </a:xfrm>
          <a:prstGeom prst="rect">
            <a:avLst/>
          </a:prstGeom>
        </p:spPr>
      </p:pic>
      <p:pic>
        <p:nvPicPr>
          <p:cNvPr id="8" name="Picture 7">
            <a:extLst>
              <a:ext uri="{FF2B5EF4-FFF2-40B4-BE49-F238E27FC236}">
                <a16:creationId xmlns:a16="http://schemas.microsoft.com/office/drawing/2014/main" id="{53F672C5-F337-1FA3-82DA-0457B2B2260D}"/>
              </a:ext>
            </a:extLst>
          </p:cNvPr>
          <p:cNvPicPr>
            <a:picLocks noChangeAspect="1"/>
          </p:cNvPicPr>
          <p:nvPr/>
        </p:nvPicPr>
        <p:blipFill rotWithShape="1">
          <a:blip r:embed="rId2"/>
          <a:srcRect r="67237" b="1348"/>
          <a:stretch/>
        </p:blipFill>
        <p:spPr>
          <a:xfrm>
            <a:off x="4722781" y="2258494"/>
            <a:ext cx="376035" cy="422714"/>
          </a:xfrm>
          <a:prstGeom prst="rect">
            <a:avLst/>
          </a:prstGeom>
        </p:spPr>
      </p:pic>
      <p:pic>
        <p:nvPicPr>
          <p:cNvPr id="9" name="Picture 8">
            <a:extLst>
              <a:ext uri="{FF2B5EF4-FFF2-40B4-BE49-F238E27FC236}">
                <a16:creationId xmlns:a16="http://schemas.microsoft.com/office/drawing/2014/main" id="{8389ACBC-72CD-CB6A-351C-795075518A0B}"/>
              </a:ext>
            </a:extLst>
          </p:cNvPr>
          <p:cNvPicPr>
            <a:picLocks noChangeAspect="1"/>
          </p:cNvPicPr>
          <p:nvPr/>
        </p:nvPicPr>
        <p:blipFill rotWithShape="1">
          <a:blip r:embed="rId2"/>
          <a:srcRect l="69428" t="4850" r="2181" b="-3504"/>
          <a:stretch/>
        </p:blipFill>
        <p:spPr>
          <a:xfrm>
            <a:off x="7624768" y="2258494"/>
            <a:ext cx="325862" cy="422714"/>
          </a:xfrm>
          <a:prstGeom prst="rect">
            <a:avLst/>
          </a:prstGeom>
        </p:spPr>
      </p:pic>
      <p:pic>
        <p:nvPicPr>
          <p:cNvPr id="10" name="Picture 9">
            <a:extLst>
              <a:ext uri="{FF2B5EF4-FFF2-40B4-BE49-F238E27FC236}">
                <a16:creationId xmlns:a16="http://schemas.microsoft.com/office/drawing/2014/main" id="{55605EE3-322F-2AF8-A50C-801E704F53A9}"/>
              </a:ext>
            </a:extLst>
          </p:cNvPr>
          <p:cNvPicPr>
            <a:picLocks noChangeAspect="1"/>
          </p:cNvPicPr>
          <p:nvPr/>
        </p:nvPicPr>
        <p:blipFill rotWithShape="1">
          <a:blip r:embed="rId2"/>
          <a:srcRect l="69428" t="4850" r="2181" b="-3504"/>
          <a:stretch/>
        </p:blipFill>
        <p:spPr>
          <a:xfrm>
            <a:off x="6035930" y="2679090"/>
            <a:ext cx="325862" cy="422714"/>
          </a:xfrm>
          <a:prstGeom prst="rect">
            <a:avLst/>
          </a:prstGeom>
        </p:spPr>
      </p:pic>
    </p:spTree>
    <p:extLst>
      <p:ext uri="{BB962C8B-B14F-4D97-AF65-F5344CB8AC3E}">
        <p14:creationId xmlns:p14="http://schemas.microsoft.com/office/powerpoint/2010/main" val="1983978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1: General domain model pre-training</a:t>
            </a:r>
            <a:endParaRPr lang="en-US" dirty="0"/>
          </a:p>
        </p:txBody>
      </p:sp>
    </p:spTree>
    <p:extLst>
      <p:ext uri="{BB962C8B-B14F-4D97-AF65-F5344CB8AC3E}">
        <p14:creationId xmlns:p14="http://schemas.microsoft.com/office/powerpoint/2010/main" val="3559484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B930-FF6E-EF42-85FF-0DCB2C096397}"/>
              </a:ext>
            </a:extLst>
          </p:cNvPr>
          <p:cNvSpPr>
            <a:spLocks noGrp="1"/>
          </p:cNvSpPr>
          <p:nvPr>
            <p:ph type="title"/>
          </p:nvPr>
        </p:nvSpPr>
        <p:spPr/>
        <p:txBody>
          <a:bodyPr/>
          <a:lstStyle/>
          <a:p>
            <a:r>
              <a:rPr lang="en-CA" dirty="0"/>
              <a:t>General domain model pre-training</a:t>
            </a:r>
            <a:endParaRPr lang="en-US" dirty="0"/>
          </a:p>
        </p:txBody>
      </p:sp>
      <p:sp>
        <p:nvSpPr>
          <p:cNvPr id="3" name="Content Placeholder 2">
            <a:extLst>
              <a:ext uri="{FF2B5EF4-FFF2-40B4-BE49-F238E27FC236}">
                <a16:creationId xmlns:a16="http://schemas.microsoft.com/office/drawing/2014/main" id="{73B92ECE-01D3-5343-87D8-B5C8F7A7CCEB}"/>
              </a:ext>
            </a:extLst>
          </p:cNvPr>
          <p:cNvSpPr>
            <a:spLocks noGrp="1"/>
          </p:cNvSpPr>
          <p:nvPr>
            <p:ph idx="1"/>
          </p:nvPr>
        </p:nvSpPr>
        <p:spPr/>
        <p:txBody>
          <a:bodyPr/>
          <a:lstStyle/>
          <a:p>
            <a:r>
              <a:rPr lang="en-CA" dirty="0"/>
              <a:t>Used </a:t>
            </a:r>
            <a:r>
              <a:rPr lang="en-CA" dirty="0" err="1"/>
              <a:t>AvSGD</a:t>
            </a:r>
            <a:r>
              <a:rPr lang="en-CA" dirty="0"/>
              <a:t> Weight-Dropped LSTM (AWD-LSTM, </a:t>
            </a:r>
            <a:r>
              <a:rPr lang="en-CA" dirty="0" err="1"/>
              <a:t>Merity</a:t>
            </a:r>
            <a:r>
              <a:rPr lang="en-CA" dirty="0"/>
              <a:t> et al. 2017)</a:t>
            </a:r>
          </a:p>
          <a:p>
            <a:r>
              <a:rPr lang="en-CA" dirty="0"/>
              <a:t>model pre-trained on Wikitext-103 (103M words)</a:t>
            </a:r>
          </a:p>
          <a:p>
            <a:r>
              <a:rPr lang="en-CA" dirty="0"/>
              <a:t>Expensive, but performed only once</a:t>
            </a:r>
          </a:p>
          <a:p>
            <a:r>
              <a:rPr lang="en-CA" dirty="0"/>
              <a:t>Improves performance and convergence of downstream tasks</a:t>
            </a:r>
          </a:p>
          <a:p>
            <a:endParaRPr lang="en-US" dirty="0"/>
          </a:p>
        </p:txBody>
      </p:sp>
    </p:spTree>
    <p:extLst>
      <p:ext uri="{BB962C8B-B14F-4D97-AF65-F5344CB8AC3E}">
        <p14:creationId xmlns:p14="http://schemas.microsoft.com/office/powerpoint/2010/main" val="3140173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a:t>Step 2: Target task model pre-training</a:t>
            </a:r>
            <a:endParaRPr lang="en-US"/>
          </a:p>
        </p:txBody>
      </p:sp>
    </p:spTree>
    <p:extLst>
      <p:ext uri="{BB962C8B-B14F-4D97-AF65-F5344CB8AC3E}">
        <p14:creationId xmlns:p14="http://schemas.microsoft.com/office/powerpoint/2010/main" val="3568099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A49-4ED3-CC4A-AFE6-27EA71B811FE}"/>
              </a:ext>
            </a:extLst>
          </p:cNvPr>
          <p:cNvSpPr>
            <a:spLocks noGrp="1"/>
          </p:cNvSpPr>
          <p:nvPr>
            <p:ph type="title"/>
          </p:nvPr>
        </p:nvSpPr>
        <p:spPr/>
        <p:txBody>
          <a:bodyPr/>
          <a:lstStyle/>
          <a:p>
            <a:r>
              <a:rPr lang="en-CA"/>
              <a:t>Target task model fine-tuning</a:t>
            </a:r>
            <a:endParaRPr lang="en-US"/>
          </a:p>
        </p:txBody>
      </p:sp>
      <p:sp>
        <p:nvSpPr>
          <p:cNvPr id="3" name="Content Placeholder 2">
            <a:extLst>
              <a:ext uri="{FF2B5EF4-FFF2-40B4-BE49-F238E27FC236}">
                <a16:creationId xmlns:a16="http://schemas.microsoft.com/office/drawing/2014/main" id="{998186CD-48F9-5748-9F40-DA91D886EDB9}"/>
              </a:ext>
            </a:extLst>
          </p:cNvPr>
          <p:cNvSpPr>
            <a:spLocks noGrp="1"/>
          </p:cNvSpPr>
          <p:nvPr>
            <p:ph idx="1"/>
          </p:nvPr>
        </p:nvSpPr>
        <p:spPr/>
        <p:txBody>
          <a:bodyPr/>
          <a:lstStyle/>
          <a:p>
            <a:r>
              <a:rPr lang="en-CA"/>
              <a:t>Data for the target task is likely from a different distribution</a:t>
            </a:r>
          </a:p>
          <a:p>
            <a:r>
              <a:rPr lang="en-CA"/>
              <a:t>Fine-tune the model on data of the target task</a:t>
            </a:r>
          </a:p>
          <a:p>
            <a:r>
              <a:rPr lang="en-CA"/>
              <a:t>This stage converges faster</a:t>
            </a:r>
          </a:p>
          <a:p>
            <a:r>
              <a:rPr lang="en-CA"/>
              <a:t>Allows to train a robust model even on small datasets</a:t>
            </a:r>
          </a:p>
          <a:p>
            <a:r>
              <a:rPr lang="en-CA"/>
              <a:t>Two approaches to fine-tuning:</a:t>
            </a:r>
          </a:p>
          <a:p>
            <a:pPr lvl="1"/>
            <a:r>
              <a:rPr lang="en-CA" sz="2800"/>
              <a:t>Discriminative fine-tuning</a:t>
            </a:r>
          </a:p>
          <a:p>
            <a:pPr lvl="1"/>
            <a:r>
              <a:rPr lang="en-CA" sz="2800"/>
              <a:t>Slanted triangular learning rates</a:t>
            </a:r>
          </a:p>
          <a:p>
            <a:pPr lvl="1"/>
            <a:endParaRPr lang="en-US"/>
          </a:p>
        </p:txBody>
      </p:sp>
    </p:spTree>
    <p:extLst>
      <p:ext uri="{BB962C8B-B14F-4D97-AF65-F5344CB8AC3E}">
        <p14:creationId xmlns:p14="http://schemas.microsoft.com/office/powerpoint/2010/main" val="428924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a:t>Discriminative fine-tuning</a:t>
            </a:r>
            <a:endParaRPr lang="en-US"/>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p:txBody>
          <a:bodyPr/>
          <a:lstStyle/>
          <a:p>
            <a:r>
              <a:rPr lang="en-CA"/>
              <a:t>Different layers capture </a:t>
            </a:r>
            <a:r>
              <a:rPr lang="en-CA" i="1"/>
              <a:t>different types of information</a:t>
            </a:r>
            <a:r>
              <a:rPr lang="en-CA"/>
              <a:t>, hence, they should be fine-tuned to </a:t>
            </a:r>
            <a:r>
              <a:rPr lang="en-CA" i="1"/>
              <a:t>different extents</a:t>
            </a:r>
          </a:p>
          <a:p>
            <a:r>
              <a:rPr lang="en-CA"/>
              <a:t>Instead of using one learning rate for </a:t>
            </a:r>
            <a:r>
              <a:rPr lang="en-CA" i="1"/>
              <a:t>all</a:t>
            </a:r>
            <a:r>
              <a:rPr lang="en-CA"/>
              <a:t> layers, tune </a:t>
            </a:r>
            <a:r>
              <a:rPr lang="en-CA" i="1"/>
              <a:t>each</a:t>
            </a:r>
            <a:r>
              <a:rPr lang="en-CA"/>
              <a:t> layer with different learning rates.</a:t>
            </a:r>
          </a:p>
          <a:p>
            <a:r>
              <a:rPr lang="en-CA"/>
              <a:t>Regular Stochastic Gradient Descent (SGD):</a:t>
            </a:r>
          </a:p>
          <a:p>
            <a:endParaRPr lang="en-CA"/>
          </a:p>
          <a:p>
            <a:endParaRPr lang="en-CA"/>
          </a:p>
          <a:p>
            <a:pPr marL="0" indent="0">
              <a:buNone/>
            </a:pPr>
            <a:r>
              <a:rPr lang="en-CA"/>
              <a:t>   where     is the learning rate and               is the gradient with regard to the model’s objective function</a:t>
            </a:r>
          </a:p>
          <a:p>
            <a:endParaRPr lang="en-CA"/>
          </a:p>
          <a:p>
            <a:endParaRPr lang="en-CA"/>
          </a:p>
          <a:p>
            <a:pPr marL="0" indent="0">
              <a:buNone/>
            </a:pPr>
            <a:endParaRPr lang="en-US"/>
          </a:p>
        </p:txBody>
      </p:sp>
      <p:pic>
        <p:nvPicPr>
          <p:cNvPr id="4" name="Picture 3">
            <a:extLst>
              <a:ext uri="{FF2B5EF4-FFF2-40B4-BE49-F238E27FC236}">
                <a16:creationId xmlns:a16="http://schemas.microsoft.com/office/drawing/2014/main" id="{FAEA50F1-BEA0-3842-AA61-D167B339C46C}"/>
              </a:ext>
            </a:extLst>
          </p:cNvPr>
          <p:cNvPicPr>
            <a:picLocks noChangeAspect="1"/>
          </p:cNvPicPr>
          <p:nvPr/>
        </p:nvPicPr>
        <p:blipFill>
          <a:blip r:embed="rId2"/>
          <a:stretch>
            <a:fillRect/>
          </a:stretch>
        </p:blipFill>
        <p:spPr>
          <a:xfrm>
            <a:off x="2990996" y="4070303"/>
            <a:ext cx="4513985" cy="864005"/>
          </a:xfrm>
          <a:prstGeom prst="rect">
            <a:avLst/>
          </a:prstGeom>
        </p:spPr>
      </p:pic>
      <p:pic>
        <p:nvPicPr>
          <p:cNvPr id="8" name="Picture 7">
            <a:extLst>
              <a:ext uri="{FF2B5EF4-FFF2-40B4-BE49-F238E27FC236}">
                <a16:creationId xmlns:a16="http://schemas.microsoft.com/office/drawing/2014/main" id="{82D93AF9-CE6E-3C4C-A49C-BBF70E5EDBF2}"/>
              </a:ext>
            </a:extLst>
          </p:cNvPr>
          <p:cNvPicPr>
            <a:picLocks noChangeAspect="1"/>
          </p:cNvPicPr>
          <p:nvPr/>
        </p:nvPicPr>
        <p:blipFill>
          <a:blip r:embed="rId3"/>
          <a:stretch>
            <a:fillRect/>
          </a:stretch>
        </p:blipFill>
        <p:spPr>
          <a:xfrm>
            <a:off x="2121618" y="5155361"/>
            <a:ext cx="328283" cy="443182"/>
          </a:xfrm>
          <a:prstGeom prst="rect">
            <a:avLst/>
          </a:prstGeom>
        </p:spPr>
      </p:pic>
      <p:pic>
        <p:nvPicPr>
          <p:cNvPr id="9" name="Picture 8">
            <a:extLst>
              <a:ext uri="{FF2B5EF4-FFF2-40B4-BE49-F238E27FC236}">
                <a16:creationId xmlns:a16="http://schemas.microsoft.com/office/drawing/2014/main" id="{05BD6733-C021-0F4D-B793-B770D0179001}"/>
              </a:ext>
            </a:extLst>
          </p:cNvPr>
          <p:cNvPicPr>
            <a:picLocks noChangeAspect="1"/>
          </p:cNvPicPr>
          <p:nvPr/>
        </p:nvPicPr>
        <p:blipFill rotWithShape="1">
          <a:blip r:embed="rId2"/>
          <a:srcRect l="64137" t="16466" r="3795" b="11986"/>
          <a:stretch/>
        </p:blipFill>
        <p:spPr>
          <a:xfrm>
            <a:off x="5817080" y="5120855"/>
            <a:ext cx="1118558" cy="477688"/>
          </a:xfrm>
          <a:prstGeom prst="rect">
            <a:avLst/>
          </a:prstGeom>
        </p:spPr>
      </p:pic>
    </p:spTree>
    <p:extLst>
      <p:ext uri="{BB962C8B-B14F-4D97-AF65-F5344CB8AC3E}">
        <p14:creationId xmlns:p14="http://schemas.microsoft.com/office/powerpoint/2010/main" val="134478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C12E-4722-E947-9956-21064317918E}"/>
              </a:ext>
            </a:extLst>
          </p:cNvPr>
          <p:cNvSpPr>
            <a:spLocks noGrp="1"/>
          </p:cNvSpPr>
          <p:nvPr>
            <p:ph type="title"/>
          </p:nvPr>
        </p:nvSpPr>
        <p:spPr>
          <a:xfrm>
            <a:off x="613117" y="0"/>
            <a:ext cx="10515600" cy="1325563"/>
          </a:xfrm>
        </p:spPr>
        <p:txBody>
          <a:bodyPr/>
          <a:lstStyle/>
          <a:p>
            <a:r>
              <a:rPr lang="en-US" dirty="0"/>
              <a:t>Traditional ML</a:t>
            </a:r>
          </a:p>
        </p:txBody>
      </p:sp>
      <p:sp>
        <p:nvSpPr>
          <p:cNvPr id="3" name="Content Placeholder 2">
            <a:extLst>
              <a:ext uri="{FF2B5EF4-FFF2-40B4-BE49-F238E27FC236}">
                <a16:creationId xmlns:a16="http://schemas.microsoft.com/office/drawing/2014/main" id="{B22E60C1-6D70-CA40-A2C1-9D2B11234735}"/>
              </a:ext>
            </a:extLst>
          </p:cNvPr>
          <p:cNvSpPr>
            <a:spLocks noGrp="1"/>
          </p:cNvSpPr>
          <p:nvPr>
            <p:ph idx="1"/>
          </p:nvPr>
        </p:nvSpPr>
        <p:spPr>
          <a:xfrm>
            <a:off x="613117" y="1544271"/>
            <a:ext cx="10203766" cy="2985525"/>
          </a:xfrm>
        </p:spPr>
        <p:txBody>
          <a:bodyPr>
            <a:normAutofit/>
          </a:bodyPr>
          <a:lstStyle/>
          <a:p>
            <a:r>
              <a:rPr lang="en-US" sz="3000" dirty="0"/>
              <a:t>Task: the objective our model aims to perform </a:t>
            </a:r>
          </a:p>
          <a:p>
            <a:pPr lvl="1"/>
            <a:r>
              <a:rPr lang="en-US" sz="2500" dirty="0"/>
              <a:t>(e.g., recognize activities, cook, eat, sleep).</a:t>
            </a:r>
          </a:p>
          <a:p>
            <a:endParaRPr lang="en-US" sz="2500" dirty="0"/>
          </a:p>
          <a:p>
            <a:r>
              <a:rPr lang="en-US" sz="3000" dirty="0"/>
              <a:t>Domain: where our data is coming from </a:t>
            </a:r>
          </a:p>
          <a:p>
            <a:pPr lvl="1"/>
            <a:r>
              <a:rPr lang="en-US" sz="2500" dirty="0"/>
              <a:t>(e.g., image data from my home)</a:t>
            </a:r>
          </a:p>
        </p:txBody>
      </p:sp>
    </p:spTree>
    <p:extLst>
      <p:ext uri="{BB962C8B-B14F-4D97-AF65-F5344CB8AC3E}">
        <p14:creationId xmlns:p14="http://schemas.microsoft.com/office/powerpoint/2010/main" val="1856797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D31EC5-CBBA-3F44-8890-7DDE10983D9E}"/>
              </a:ext>
            </a:extLst>
          </p:cNvPr>
          <p:cNvPicPr>
            <a:picLocks noChangeAspect="1"/>
          </p:cNvPicPr>
          <p:nvPr/>
        </p:nvPicPr>
        <p:blipFill rotWithShape="1">
          <a:blip r:embed="rId2"/>
          <a:srcRect t="17302"/>
          <a:stretch/>
        </p:blipFill>
        <p:spPr>
          <a:xfrm>
            <a:off x="4872725" y="2262956"/>
            <a:ext cx="2178417" cy="568894"/>
          </a:xfrm>
          <a:prstGeom prst="rect">
            <a:avLst/>
          </a:prstGeom>
        </p:spPr>
      </p:pic>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a:t>Discriminative fine-tuning (cont.)</a:t>
            </a:r>
            <a:endParaRPr lang="en-US"/>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a:xfrm>
            <a:off x="838200" y="1825625"/>
            <a:ext cx="10515600" cy="4730450"/>
          </a:xfrm>
        </p:spPr>
        <p:txBody>
          <a:bodyPr>
            <a:normAutofit/>
          </a:bodyPr>
          <a:lstStyle/>
          <a:p>
            <a:r>
              <a:rPr lang="en-CA" sz="3200"/>
              <a:t>Discriminative fine-tuning:</a:t>
            </a:r>
          </a:p>
          <a:p>
            <a:pPr lvl="1"/>
            <a:r>
              <a:rPr lang="en-CA" sz="2800"/>
              <a:t>Split parameters    into                            where      contains the parameters of the model at the 𝑙-</a:t>
            </a:r>
            <a:r>
              <a:rPr lang="en-CA" sz="2800" err="1"/>
              <a:t>th</a:t>
            </a:r>
            <a:r>
              <a:rPr lang="en-CA" sz="2800"/>
              <a:t> layer and 𝑳 is the number of layers of the model</a:t>
            </a:r>
            <a:endParaRPr lang="en-CA" sz="3200"/>
          </a:p>
          <a:p>
            <a:pPr lvl="1"/>
            <a:r>
              <a:rPr lang="en-CA" sz="2800"/>
              <a:t> Obtain                          where      is the learning rate of the 𝑙-</a:t>
            </a:r>
            <a:r>
              <a:rPr lang="en-CA" sz="2800" err="1"/>
              <a:t>th</a:t>
            </a:r>
            <a:r>
              <a:rPr lang="en-CA" sz="2800"/>
              <a:t> layer</a:t>
            </a:r>
            <a:endParaRPr lang="en-CA" sz="3200"/>
          </a:p>
          <a:p>
            <a:pPr lvl="1"/>
            <a:r>
              <a:rPr lang="en-CA" sz="3200"/>
              <a:t> </a:t>
            </a:r>
            <a:r>
              <a:rPr lang="en-CA" sz="2800"/>
              <a:t>SGD update with discriminative fine-tuning:</a:t>
            </a:r>
          </a:p>
          <a:p>
            <a:pPr lvl="1"/>
            <a:endParaRPr lang="en-CA" sz="2800"/>
          </a:p>
          <a:p>
            <a:pPr lvl="1"/>
            <a:endParaRPr lang="en-CA" sz="2800"/>
          </a:p>
          <a:p>
            <a:pPr lvl="1"/>
            <a:r>
              <a:rPr lang="en-CA" sz="2800"/>
              <a:t>Fine tune the last layer      and use                          as the learning rate for lower layers</a:t>
            </a:r>
          </a:p>
          <a:p>
            <a:pPr marL="0" indent="0">
              <a:buNone/>
            </a:pPr>
            <a:endParaRPr lang="en-CA"/>
          </a:p>
          <a:p>
            <a:pPr marL="0" indent="0">
              <a:buNone/>
            </a:pPr>
            <a:endParaRPr lang="en-US"/>
          </a:p>
        </p:txBody>
      </p:sp>
      <p:pic>
        <p:nvPicPr>
          <p:cNvPr id="5" name="Picture 4">
            <a:extLst>
              <a:ext uri="{FF2B5EF4-FFF2-40B4-BE49-F238E27FC236}">
                <a16:creationId xmlns:a16="http://schemas.microsoft.com/office/drawing/2014/main" id="{3CF30A88-C0F2-4E4A-A63D-04BCD445809C}"/>
              </a:ext>
            </a:extLst>
          </p:cNvPr>
          <p:cNvPicPr>
            <a:picLocks noChangeAspect="1"/>
          </p:cNvPicPr>
          <p:nvPr/>
        </p:nvPicPr>
        <p:blipFill>
          <a:blip r:embed="rId3"/>
          <a:stretch>
            <a:fillRect/>
          </a:stretch>
        </p:blipFill>
        <p:spPr>
          <a:xfrm>
            <a:off x="3676770" y="4437729"/>
            <a:ext cx="4275524" cy="893393"/>
          </a:xfrm>
          <a:prstGeom prst="rect">
            <a:avLst/>
          </a:prstGeom>
        </p:spPr>
      </p:pic>
      <p:pic>
        <p:nvPicPr>
          <p:cNvPr id="7" name="Picture 6">
            <a:extLst>
              <a:ext uri="{FF2B5EF4-FFF2-40B4-BE49-F238E27FC236}">
                <a16:creationId xmlns:a16="http://schemas.microsoft.com/office/drawing/2014/main" id="{A10A0518-C023-4444-8FE6-7AB4E423D40C}"/>
              </a:ext>
            </a:extLst>
          </p:cNvPr>
          <p:cNvPicPr>
            <a:picLocks noChangeAspect="1"/>
          </p:cNvPicPr>
          <p:nvPr/>
        </p:nvPicPr>
        <p:blipFill rotWithShape="1">
          <a:blip r:embed="rId2"/>
          <a:srcRect l="10966" t="13619" r="77798" b="9002"/>
          <a:stretch/>
        </p:blipFill>
        <p:spPr>
          <a:xfrm>
            <a:off x="4004574" y="2241125"/>
            <a:ext cx="244759" cy="532308"/>
          </a:xfrm>
          <a:prstGeom prst="rect">
            <a:avLst/>
          </a:prstGeom>
        </p:spPr>
      </p:pic>
      <p:pic>
        <p:nvPicPr>
          <p:cNvPr id="8" name="Picture 7">
            <a:extLst>
              <a:ext uri="{FF2B5EF4-FFF2-40B4-BE49-F238E27FC236}">
                <a16:creationId xmlns:a16="http://schemas.microsoft.com/office/drawing/2014/main" id="{52CED301-0B28-D441-9B92-FF2C1C9EE4BA}"/>
              </a:ext>
            </a:extLst>
          </p:cNvPr>
          <p:cNvPicPr>
            <a:picLocks noChangeAspect="1"/>
          </p:cNvPicPr>
          <p:nvPr/>
        </p:nvPicPr>
        <p:blipFill>
          <a:blip r:embed="rId4"/>
          <a:stretch>
            <a:fillRect/>
          </a:stretch>
        </p:blipFill>
        <p:spPr>
          <a:xfrm>
            <a:off x="8070234" y="2262956"/>
            <a:ext cx="427248" cy="461428"/>
          </a:xfrm>
          <a:prstGeom prst="rect">
            <a:avLst/>
          </a:prstGeom>
        </p:spPr>
      </p:pic>
      <p:pic>
        <p:nvPicPr>
          <p:cNvPr id="9" name="Picture 8">
            <a:extLst>
              <a:ext uri="{FF2B5EF4-FFF2-40B4-BE49-F238E27FC236}">
                <a16:creationId xmlns:a16="http://schemas.microsoft.com/office/drawing/2014/main" id="{3F90CFB7-51ED-BC44-AC19-58830B0EB66A}"/>
              </a:ext>
            </a:extLst>
          </p:cNvPr>
          <p:cNvPicPr>
            <a:picLocks noChangeAspect="1"/>
          </p:cNvPicPr>
          <p:nvPr/>
        </p:nvPicPr>
        <p:blipFill rotWithShape="1">
          <a:blip r:embed="rId5"/>
          <a:srcRect t="6868" b="1"/>
          <a:stretch/>
        </p:blipFill>
        <p:spPr>
          <a:xfrm>
            <a:off x="2702105" y="3517072"/>
            <a:ext cx="2022894" cy="506138"/>
          </a:xfrm>
          <a:prstGeom prst="rect">
            <a:avLst/>
          </a:prstGeom>
        </p:spPr>
      </p:pic>
      <p:pic>
        <p:nvPicPr>
          <p:cNvPr id="10" name="Picture 9">
            <a:extLst>
              <a:ext uri="{FF2B5EF4-FFF2-40B4-BE49-F238E27FC236}">
                <a16:creationId xmlns:a16="http://schemas.microsoft.com/office/drawing/2014/main" id="{24066E68-4F21-9C4D-ACE8-4EC65BB4568B}"/>
              </a:ext>
            </a:extLst>
          </p:cNvPr>
          <p:cNvPicPr>
            <a:picLocks noChangeAspect="1"/>
          </p:cNvPicPr>
          <p:nvPr/>
        </p:nvPicPr>
        <p:blipFill>
          <a:blip r:embed="rId6"/>
          <a:stretch>
            <a:fillRect/>
          </a:stretch>
        </p:blipFill>
        <p:spPr>
          <a:xfrm>
            <a:off x="5708620" y="3517072"/>
            <a:ext cx="411237" cy="506137"/>
          </a:xfrm>
          <a:prstGeom prst="rect">
            <a:avLst/>
          </a:prstGeom>
        </p:spPr>
      </p:pic>
      <p:grpSp>
        <p:nvGrpSpPr>
          <p:cNvPr id="14" name="Group 13">
            <a:extLst>
              <a:ext uri="{FF2B5EF4-FFF2-40B4-BE49-F238E27FC236}">
                <a16:creationId xmlns:a16="http://schemas.microsoft.com/office/drawing/2014/main" id="{9D78B9D5-89CC-5047-ABCC-F6C1E8817CDA}"/>
              </a:ext>
            </a:extLst>
          </p:cNvPr>
          <p:cNvGrpSpPr/>
          <p:nvPr/>
        </p:nvGrpSpPr>
        <p:grpSpPr>
          <a:xfrm>
            <a:off x="6566860" y="5329166"/>
            <a:ext cx="1979763" cy="469900"/>
            <a:chOff x="6256307" y="5294660"/>
            <a:chExt cx="1979763" cy="469900"/>
          </a:xfrm>
        </p:grpSpPr>
        <p:pic>
          <p:nvPicPr>
            <p:cNvPr id="11" name="Picture 10">
              <a:extLst>
                <a:ext uri="{FF2B5EF4-FFF2-40B4-BE49-F238E27FC236}">
                  <a16:creationId xmlns:a16="http://schemas.microsoft.com/office/drawing/2014/main" id="{FC080A2D-8900-A54D-9253-905671A45DC1}"/>
                </a:ext>
              </a:extLst>
            </p:cNvPr>
            <p:cNvPicPr>
              <a:picLocks noChangeAspect="1"/>
            </p:cNvPicPr>
            <p:nvPr/>
          </p:nvPicPr>
          <p:blipFill>
            <a:blip r:embed="rId7"/>
            <a:stretch>
              <a:fillRect/>
            </a:stretch>
          </p:blipFill>
          <p:spPr>
            <a:xfrm>
              <a:off x="6256307" y="5333516"/>
              <a:ext cx="990600" cy="393700"/>
            </a:xfrm>
            <a:prstGeom prst="rect">
              <a:avLst/>
            </a:prstGeom>
          </p:spPr>
        </p:pic>
        <p:pic>
          <p:nvPicPr>
            <p:cNvPr id="12" name="Picture 11">
              <a:extLst>
                <a:ext uri="{FF2B5EF4-FFF2-40B4-BE49-F238E27FC236}">
                  <a16:creationId xmlns:a16="http://schemas.microsoft.com/office/drawing/2014/main" id="{3E73528F-53B4-234C-A8EE-DA3CD0B618A1}"/>
                </a:ext>
              </a:extLst>
            </p:cNvPr>
            <p:cNvPicPr>
              <a:picLocks noChangeAspect="1"/>
            </p:cNvPicPr>
            <p:nvPr/>
          </p:nvPicPr>
          <p:blipFill>
            <a:blip r:embed="rId8"/>
            <a:stretch>
              <a:fillRect/>
            </a:stretch>
          </p:blipFill>
          <p:spPr>
            <a:xfrm>
              <a:off x="7321670" y="5294660"/>
              <a:ext cx="914400" cy="469900"/>
            </a:xfrm>
            <a:prstGeom prst="rect">
              <a:avLst/>
            </a:prstGeom>
          </p:spPr>
        </p:pic>
      </p:grpSp>
      <p:pic>
        <p:nvPicPr>
          <p:cNvPr id="13" name="Picture 12">
            <a:extLst>
              <a:ext uri="{FF2B5EF4-FFF2-40B4-BE49-F238E27FC236}">
                <a16:creationId xmlns:a16="http://schemas.microsoft.com/office/drawing/2014/main" id="{D4D57393-61F8-E941-B1C4-67DB4D157A1C}"/>
              </a:ext>
            </a:extLst>
          </p:cNvPr>
          <p:cNvPicPr>
            <a:picLocks noChangeAspect="1"/>
          </p:cNvPicPr>
          <p:nvPr/>
        </p:nvPicPr>
        <p:blipFill>
          <a:blip r:embed="rId9"/>
          <a:stretch>
            <a:fillRect/>
          </a:stretch>
        </p:blipFill>
        <p:spPr>
          <a:xfrm>
            <a:off x="4907231" y="5367866"/>
            <a:ext cx="419100" cy="431800"/>
          </a:xfrm>
          <a:prstGeom prst="rect">
            <a:avLst/>
          </a:prstGeom>
        </p:spPr>
      </p:pic>
    </p:spTree>
    <p:extLst>
      <p:ext uri="{BB962C8B-B14F-4D97-AF65-F5344CB8AC3E}">
        <p14:creationId xmlns:p14="http://schemas.microsoft.com/office/powerpoint/2010/main" val="18180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5163CD-D2FD-E34E-ACA8-AA1707ECAF43}"/>
              </a:ext>
            </a:extLst>
          </p:cNvPr>
          <p:cNvPicPr>
            <a:picLocks noChangeAspect="1"/>
          </p:cNvPicPr>
          <p:nvPr/>
        </p:nvPicPr>
        <p:blipFill>
          <a:blip r:embed="rId3"/>
          <a:stretch>
            <a:fillRect/>
          </a:stretch>
        </p:blipFill>
        <p:spPr>
          <a:xfrm>
            <a:off x="5809415" y="2579158"/>
            <a:ext cx="6233059" cy="4278842"/>
          </a:xfrm>
          <a:prstGeom prst="rect">
            <a:avLst/>
          </a:prstGeom>
        </p:spPr>
      </p:pic>
      <p:sp>
        <p:nvSpPr>
          <p:cNvPr id="2" name="Title 1">
            <a:extLst>
              <a:ext uri="{FF2B5EF4-FFF2-40B4-BE49-F238E27FC236}">
                <a16:creationId xmlns:a16="http://schemas.microsoft.com/office/drawing/2014/main" id="{9CF0ECB3-23EF-2342-BB68-AC98EF327175}"/>
              </a:ext>
            </a:extLst>
          </p:cNvPr>
          <p:cNvSpPr>
            <a:spLocks noGrp="1"/>
          </p:cNvSpPr>
          <p:nvPr>
            <p:ph type="title"/>
          </p:nvPr>
        </p:nvSpPr>
        <p:spPr>
          <a:xfrm>
            <a:off x="838200" y="37318"/>
            <a:ext cx="10515600" cy="1325563"/>
          </a:xfrm>
        </p:spPr>
        <p:txBody>
          <a:bodyPr/>
          <a:lstStyle/>
          <a:p>
            <a:r>
              <a:rPr lang="en-CA"/>
              <a:t>Slanted triangular learning rates (STLR)</a:t>
            </a:r>
            <a:endParaRPr lang="en-US"/>
          </a:p>
        </p:txBody>
      </p:sp>
      <p:sp>
        <p:nvSpPr>
          <p:cNvPr id="3" name="Content Placeholder 2">
            <a:extLst>
              <a:ext uri="{FF2B5EF4-FFF2-40B4-BE49-F238E27FC236}">
                <a16:creationId xmlns:a16="http://schemas.microsoft.com/office/drawing/2014/main" id="{27EFA3B2-1ADD-B64C-8251-46525B7921E2}"/>
              </a:ext>
            </a:extLst>
          </p:cNvPr>
          <p:cNvSpPr>
            <a:spLocks noGrp="1"/>
          </p:cNvSpPr>
          <p:nvPr>
            <p:ph idx="1"/>
          </p:nvPr>
        </p:nvSpPr>
        <p:spPr>
          <a:xfrm>
            <a:off x="1" y="1224951"/>
            <a:ext cx="12042474" cy="4883001"/>
          </a:xfrm>
        </p:spPr>
        <p:txBody>
          <a:bodyPr/>
          <a:lstStyle/>
          <a:p>
            <a:r>
              <a:rPr lang="en-CA"/>
              <a:t>Intuition for adapting parameters to task-specific features:</a:t>
            </a:r>
          </a:p>
          <a:p>
            <a:pPr lvl="1"/>
            <a:r>
              <a:rPr lang="en-CA"/>
              <a:t>At the beginning of training: quickly converge to a suitable region of the parameter space</a:t>
            </a:r>
          </a:p>
          <a:p>
            <a:pPr lvl="1"/>
            <a:r>
              <a:rPr lang="en-CA"/>
              <a:t>Later during training: refine the parameters</a:t>
            </a:r>
          </a:p>
        </p:txBody>
      </p:sp>
      <p:pic>
        <p:nvPicPr>
          <p:cNvPr id="5" name="Picture 4">
            <a:extLst>
              <a:ext uri="{FF2B5EF4-FFF2-40B4-BE49-F238E27FC236}">
                <a16:creationId xmlns:a16="http://schemas.microsoft.com/office/drawing/2014/main" id="{31BB863D-0CFB-9D46-BA95-91BCC48271D9}"/>
              </a:ext>
            </a:extLst>
          </p:cNvPr>
          <p:cNvPicPr>
            <a:picLocks noChangeAspect="1"/>
          </p:cNvPicPr>
          <p:nvPr/>
        </p:nvPicPr>
        <p:blipFill>
          <a:blip r:embed="rId4"/>
          <a:stretch>
            <a:fillRect/>
          </a:stretch>
        </p:blipFill>
        <p:spPr>
          <a:xfrm>
            <a:off x="208715" y="3223553"/>
            <a:ext cx="5600700" cy="2476500"/>
          </a:xfrm>
          <a:prstGeom prst="rect">
            <a:avLst/>
          </a:prstGeom>
        </p:spPr>
      </p:pic>
    </p:spTree>
    <p:extLst>
      <p:ext uri="{BB962C8B-B14F-4D97-AF65-F5344CB8AC3E}">
        <p14:creationId xmlns:p14="http://schemas.microsoft.com/office/powerpoint/2010/main" val="1292525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a:t>Step 3: Target task classifier fine-tuning</a:t>
            </a:r>
            <a:endParaRPr lang="en-US"/>
          </a:p>
        </p:txBody>
      </p:sp>
    </p:spTree>
    <p:extLst>
      <p:ext uri="{BB962C8B-B14F-4D97-AF65-F5344CB8AC3E}">
        <p14:creationId xmlns:p14="http://schemas.microsoft.com/office/powerpoint/2010/main" val="349504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3F5E-8E7C-9F40-AB58-0FB9C12B963D}"/>
              </a:ext>
            </a:extLst>
          </p:cNvPr>
          <p:cNvSpPr>
            <a:spLocks noGrp="1"/>
          </p:cNvSpPr>
          <p:nvPr>
            <p:ph type="title"/>
          </p:nvPr>
        </p:nvSpPr>
        <p:spPr/>
        <p:txBody>
          <a:bodyPr/>
          <a:lstStyle/>
          <a:p>
            <a:r>
              <a:rPr lang="en-CA"/>
              <a:t>Target task classifier fine-tuning</a:t>
            </a:r>
            <a:endParaRPr lang="en-US"/>
          </a:p>
        </p:txBody>
      </p:sp>
      <p:sp>
        <p:nvSpPr>
          <p:cNvPr id="3" name="Content Placeholder 2">
            <a:extLst>
              <a:ext uri="{FF2B5EF4-FFF2-40B4-BE49-F238E27FC236}">
                <a16:creationId xmlns:a16="http://schemas.microsoft.com/office/drawing/2014/main" id="{90FF6EE6-EA13-024B-BE5E-6F39BE0EA04E}"/>
              </a:ext>
            </a:extLst>
          </p:cNvPr>
          <p:cNvSpPr>
            <a:spLocks noGrp="1"/>
          </p:cNvSpPr>
          <p:nvPr>
            <p:ph idx="1"/>
          </p:nvPr>
        </p:nvSpPr>
        <p:spPr>
          <a:xfrm>
            <a:off x="838200" y="1825625"/>
            <a:ext cx="6494253" cy="4351338"/>
          </a:xfrm>
        </p:spPr>
        <p:txBody>
          <a:bodyPr/>
          <a:lstStyle/>
          <a:p>
            <a:r>
              <a:rPr lang="en-CA"/>
              <a:t>Augment the pre-trained model with two additional linear layers:</a:t>
            </a:r>
          </a:p>
          <a:p>
            <a:pPr lvl="1"/>
            <a:r>
              <a:rPr lang="en-CA" err="1"/>
              <a:t>ReLU</a:t>
            </a:r>
            <a:r>
              <a:rPr lang="en-CA"/>
              <a:t> activations in the intermediate layer</a:t>
            </a:r>
          </a:p>
          <a:p>
            <a:pPr lvl="1"/>
            <a:r>
              <a:rPr lang="en-CA" err="1"/>
              <a:t>Softmax</a:t>
            </a:r>
            <a:r>
              <a:rPr lang="en-CA"/>
              <a:t> as the last layer</a:t>
            </a:r>
          </a:p>
          <a:p>
            <a:r>
              <a:rPr lang="en-CA"/>
              <a:t>These are the only layers, whose parameters are learned from scratch</a:t>
            </a:r>
          </a:p>
          <a:p>
            <a:r>
              <a:rPr lang="en-CA"/>
              <a:t>First layer takes as input the pooled last hidden layer states</a:t>
            </a:r>
            <a:endParaRPr lang="en-US"/>
          </a:p>
        </p:txBody>
      </p:sp>
      <p:pic>
        <p:nvPicPr>
          <p:cNvPr id="4" name="Picture 3">
            <a:extLst>
              <a:ext uri="{FF2B5EF4-FFF2-40B4-BE49-F238E27FC236}">
                <a16:creationId xmlns:a16="http://schemas.microsoft.com/office/drawing/2014/main" id="{CD02A586-6035-C14D-ADD9-2E181C77FF32}"/>
              </a:ext>
            </a:extLst>
          </p:cNvPr>
          <p:cNvPicPr>
            <a:picLocks noChangeAspect="1"/>
          </p:cNvPicPr>
          <p:nvPr/>
        </p:nvPicPr>
        <p:blipFill rotWithShape="1">
          <a:blip r:embed="rId2"/>
          <a:srcRect l="65275" r="1891"/>
          <a:stretch/>
        </p:blipFill>
        <p:spPr>
          <a:xfrm>
            <a:off x="8074325" y="1352548"/>
            <a:ext cx="4082202" cy="5094747"/>
          </a:xfrm>
          <a:prstGeom prst="rect">
            <a:avLst/>
          </a:prstGeom>
        </p:spPr>
      </p:pic>
      <p:sp>
        <p:nvSpPr>
          <p:cNvPr id="5" name="Rectangle 4">
            <a:extLst>
              <a:ext uri="{FF2B5EF4-FFF2-40B4-BE49-F238E27FC236}">
                <a16:creationId xmlns:a16="http://schemas.microsoft.com/office/drawing/2014/main" id="{6BA9A783-34E0-484D-B0B6-5FE469B68D23}"/>
              </a:ext>
            </a:extLst>
          </p:cNvPr>
          <p:cNvSpPr/>
          <p:nvPr/>
        </p:nvSpPr>
        <p:spPr>
          <a:xfrm>
            <a:off x="8660921" y="1690688"/>
            <a:ext cx="2881222" cy="172537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997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100F-1549-DE42-A59D-D31C35AC7599}"/>
              </a:ext>
            </a:extLst>
          </p:cNvPr>
          <p:cNvSpPr>
            <a:spLocks noGrp="1"/>
          </p:cNvSpPr>
          <p:nvPr>
            <p:ph type="title"/>
          </p:nvPr>
        </p:nvSpPr>
        <p:spPr/>
        <p:txBody>
          <a:bodyPr/>
          <a:lstStyle/>
          <a:p>
            <a:r>
              <a:rPr lang="en-CA" err="1"/>
              <a:t>Concat</a:t>
            </a:r>
            <a:r>
              <a:rPr lang="en-CA"/>
              <a:t> pooling</a:t>
            </a:r>
            <a:endParaRPr lang="en-US"/>
          </a:p>
        </p:txBody>
      </p:sp>
      <p:sp>
        <p:nvSpPr>
          <p:cNvPr id="3" name="Content Placeholder 2">
            <a:extLst>
              <a:ext uri="{FF2B5EF4-FFF2-40B4-BE49-F238E27FC236}">
                <a16:creationId xmlns:a16="http://schemas.microsoft.com/office/drawing/2014/main" id="{5999B1DC-1A7A-BB41-9B99-AAEE77E38A21}"/>
              </a:ext>
            </a:extLst>
          </p:cNvPr>
          <p:cNvSpPr>
            <a:spLocks noGrp="1"/>
          </p:cNvSpPr>
          <p:nvPr>
            <p:ph idx="1"/>
          </p:nvPr>
        </p:nvSpPr>
        <p:spPr>
          <a:xfrm>
            <a:off x="838200" y="1825625"/>
            <a:ext cx="10515600" cy="4799462"/>
          </a:xfrm>
        </p:spPr>
        <p:txBody>
          <a:bodyPr>
            <a:normAutofit lnSpcReduction="10000"/>
          </a:bodyPr>
          <a:lstStyle/>
          <a:p>
            <a:r>
              <a:rPr lang="en-CA"/>
              <a:t>Input sequences may consist of hundreds of words </a:t>
            </a:r>
            <a:r>
              <a:rPr lang="en-CA">
                <a:sym typeface="Wingdings" pitchFamily="2" charset="2"/>
              </a:rPr>
              <a:t> information may get lost if we only use the last hidden state of the model</a:t>
            </a:r>
          </a:p>
          <a:p>
            <a:r>
              <a:rPr lang="en-CA">
                <a:sym typeface="Wingdings" pitchFamily="2" charset="2"/>
              </a:rPr>
              <a:t>Concatenate the hidden state at the last time step </a:t>
            </a:r>
            <a:r>
              <a:rPr lang="en-CA" i="1" err="1">
                <a:sym typeface="Wingdings" pitchFamily="2" charset="2"/>
              </a:rPr>
              <a:t>h</a:t>
            </a:r>
            <a:r>
              <a:rPr lang="en-CA" i="1" baseline="-25000" err="1">
                <a:sym typeface="Wingdings" pitchFamily="2" charset="2"/>
              </a:rPr>
              <a:t>T</a:t>
            </a:r>
            <a:r>
              <a:rPr lang="en-CA">
                <a:sym typeface="Wingdings" pitchFamily="2" charset="2"/>
              </a:rPr>
              <a:t> of the document with:</a:t>
            </a:r>
          </a:p>
          <a:p>
            <a:pPr lvl="1"/>
            <a:r>
              <a:rPr lang="en-CA">
                <a:sym typeface="Wingdings" pitchFamily="2" charset="2"/>
              </a:rPr>
              <a:t>Max-pooled representation of the hidden states</a:t>
            </a:r>
          </a:p>
          <a:p>
            <a:pPr lvl="1"/>
            <a:r>
              <a:rPr lang="en-CA">
                <a:sym typeface="Wingdings" pitchFamily="2" charset="2"/>
              </a:rPr>
              <a:t>Mean-pooled representation of the hidden states</a:t>
            </a:r>
            <a:endParaRPr lang="en-US">
              <a:sym typeface="Wingdings" pitchFamily="2" charset="2"/>
            </a:endParaRPr>
          </a:p>
          <a:p>
            <a:pPr marL="457200" lvl="1" indent="0">
              <a:buNone/>
            </a:pPr>
            <a:r>
              <a:rPr lang="en-CA">
                <a:sym typeface="Wingdings" pitchFamily="2" charset="2"/>
              </a:rPr>
              <a:t>over as many time steps as fit in GPU memory H = {h</a:t>
            </a:r>
            <a:r>
              <a:rPr lang="en-CA" baseline="-25000">
                <a:sym typeface="Wingdings" pitchFamily="2" charset="2"/>
              </a:rPr>
              <a:t>1</a:t>
            </a:r>
            <a:r>
              <a:rPr lang="en-CA">
                <a:sym typeface="Wingdings" pitchFamily="2" charset="2"/>
              </a:rPr>
              <a:t>, ..., </a:t>
            </a:r>
            <a:r>
              <a:rPr lang="en-CA" err="1">
                <a:sym typeface="Wingdings" pitchFamily="2" charset="2"/>
              </a:rPr>
              <a:t>h</a:t>
            </a:r>
            <a:r>
              <a:rPr lang="en-CA" i="1" baseline="-25000" err="1">
                <a:sym typeface="Wingdings" pitchFamily="2" charset="2"/>
              </a:rPr>
              <a:t>T</a:t>
            </a:r>
            <a:r>
              <a:rPr lang="en-CA">
                <a:sym typeface="Wingdings" pitchFamily="2" charset="2"/>
              </a:rPr>
              <a:t>}:</a:t>
            </a:r>
          </a:p>
          <a:p>
            <a:pPr marL="457200" lvl="1" indent="0">
              <a:buNone/>
            </a:pPr>
            <a:endParaRPr lang="en-CA">
              <a:sym typeface="Wingdings" pitchFamily="2" charset="2"/>
            </a:endParaRPr>
          </a:p>
          <a:p>
            <a:pPr marL="457200" lvl="1" indent="0">
              <a:buNone/>
            </a:pPr>
            <a:endParaRPr lang="en-CA">
              <a:sym typeface="Wingdings" pitchFamily="2" charset="2"/>
            </a:endParaRPr>
          </a:p>
          <a:p>
            <a:pPr marL="457200" lvl="1" indent="0">
              <a:buNone/>
            </a:pPr>
            <a:endParaRPr lang="en-CA">
              <a:sym typeface="Wingdings" pitchFamily="2" charset="2"/>
            </a:endParaRPr>
          </a:p>
          <a:p>
            <a:pPr marL="457200" lvl="1" indent="0">
              <a:buNone/>
            </a:pPr>
            <a:r>
              <a:rPr lang="en-CA"/>
              <a:t>where [] is concatenation</a:t>
            </a:r>
            <a:br>
              <a:rPr lang="en-CA"/>
            </a:br>
            <a:endParaRPr lang="en-CA"/>
          </a:p>
          <a:p>
            <a:pPr marL="457200" lvl="1" indent="0">
              <a:buNone/>
            </a:pPr>
            <a:endParaRPr lang="en-CA">
              <a:sym typeface="Wingdings" pitchFamily="2" charset="2"/>
            </a:endParaRPr>
          </a:p>
        </p:txBody>
      </p:sp>
      <p:pic>
        <p:nvPicPr>
          <p:cNvPr id="4" name="Picture 3">
            <a:extLst>
              <a:ext uri="{FF2B5EF4-FFF2-40B4-BE49-F238E27FC236}">
                <a16:creationId xmlns:a16="http://schemas.microsoft.com/office/drawing/2014/main" id="{F818EDFF-9F08-AF48-9CDE-9D381B73BDC6}"/>
              </a:ext>
            </a:extLst>
          </p:cNvPr>
          <p:cNvPicPr>
            <a:picLocks noChangeAspect="1"/>
          </p:cNvPicPr>
          <p:nvPr/>
        </p:nvPicPr>
        <p:blipFill>
          <a:blip r:embed="rId2"/>
          <a:stretch>
            <a:fillRect/>
          </a:stretch>
        </p:blipFill>
        <p:spPr>
          <a:xfrm>
            <a:off x="2601702" y="4661497"/>
            <a:ext cx="6248999" cy="687543"/>
          </a:xfrm>
          <a:prstGeom prst="rect">
            <a:avLst/>
          </a:prstGeom>
        </p:spPr>
      </p:pic>
    </p:spTree>
    <p:extLst>
      <p:ext uri="{BB962C8B-B14F-4D97-AF65-F5344CB8AC3E}">
        <p14:creationId xmlns:p14="http://schemas.microsoft.com/office/powerpoint/2010/main" val="3355098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912F-2CDC-EA44-8CF8-53B2DF7E5C48}"/>
              </a:ext>
            </a:extLst>
          </p:cNvPr>
          <p:cNvSpPr>
            <a:spLocks noGrp="1"/>
          </p:cNvSpPr>
          <p:nvPr>
            <p:ph type="title"/>
          </p:nvPr>
        </p:nvSpPr>
        <p:spPr/>
        <p:txBody>
          <a:bodyPr/>
          <a:lstStyle/>
          <a:p>
            <a:r>
              <a:rPr lang="en-CA"/>
              <a:t>Fine-tuning Procedure – Gradual Unfreezing</a:t>
            </a:r>
            <a:endParaRPr lang="en-US"/>
          </a:p>
        </p:txBody>
      </p:sp>
      <p:sp>
        <p:nvSpPr>
          <p:cNvPr id="3" name="Content Placeholder 2">
            <a:extLst>
              <a:ext uri="{FF2B5EF4-FFF2-40B4-BE49-F238E27FC236}">
                <a16:creationId xmlns:a16="http://schemas.microsoft.com/office/drawing/2014/main" id="{F934EE50-33AF-F245-BB8A-789A4E8E1E85}"/>
              </a:ext>
            </a:extLst>
          </p:cNvPr>
          <p:cNvSpPr>
            <a:spLocks noGrp="1"/>
          </p:cNvSpPr>
          <p:nvPr>
            <p:ph idx="1"/>
          </p:nvPr>
        </p:nvSpPr>
        <p:spPr/>
        <p:txBody>
          <a:bodyPr/>
          <a:lstStyle/>
          <a:p>
            <a:r>
              <a:rPr lang="en-CA"/>
              <a:t>Overly aggressive fine-tuning causes catastrophic forgetting</a:t>
            </a:r>
          </a:p>
          <a:p>
            <a:r>
              <a:rPr lang="en-CA"/>
              <a:t>Too cautious fine-tuning leads to slow convergence and overfitting</a:t>
            </a:r>
          </a:p>
          <a:p>
            <a:r>
              <a:rPr lang="en-CA"/>
              <a:t>Proposed approach: </a:t>
            </a:r>
            <a:r>
              <a:rPr lang="en-CA" b="1"/>
              <a:t>gradual unfreezing</a:t>
            </a:r>
          </a:p>
          <a:p>
            <a:pPr lvl="1"/>
            <a:r>
              <a:rPr lang="en-CA"/>
              <a:t>First unfreeze the last layer and fine-tune the unfrozen layer for one epoch</a:t>
            </a:r>
          </a:p>
          <a:p>
            <a:pPr lvl="1"/>
            <a:r>
              <a:rPr lang="en-CA"/>
              <a:t>Then unfreeze the next lower frozen layer and fine-tune </a:t>
            </a:r>
            <a:r>
              <a:rPr lang="en-CA" b="1"/>
              <a:t>all</a:t>
            </a:r>
            <a:r>
              <a:rPr lang="en-CA"/>
              <a:t> unfrozen layers </a:t>
            </a:r>
          </a:p>
          <a:p>
            <a:pPr lvl="1"/>
            <a:r>
              <a:rPr lang="en-CA"/>
              <a:t>Repeat until we fine-tune all layers until convergence in the last iteration</a:t>
            </a:r>
          </a:p>
          <a:p>
            <a:r>
              <a:rPr lang="en-CA"/>
              <a:t>The combination of discriminative fine-tuning, slanted triangular learning rates and gradual unfreezing leads to best performance</a:t>
            </a:r>
            <a:endParaRPr lang="en-US"/>
          </a:p>
        </p:txBody>
      </p:sp>
    </p:spTree>
    <p:extLst>
      <p:ext uri="{BB962C8B-B14F-4D97-AF65-F5344CB8AC3E}">
        <p14:creationId xmlns:p14="http://schemas.microsoft.com/office/powerpoint/2010/main" val="2548251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912F-2CDC-EA44-8CF8-53B2DF7E5C48}"/>
              </a:ext>
            </a:extLst>
          </p:cNvPr>
          <p:cNvSpPr>
            <a:spLocks noGrp="1"/>
          </p:cNvSpPr>
          <p:nvPr>
            <p:ph type="title"/>
          </p:nvPr>
        </p:nvSpPr>
        <p:spPr/>
        <p:txBody>
          <a:bodyPr/>
          <a:lstStyle/>
          <a:p>
            <a:r>
              <a:rPr lang="en-CA"/>
              <a:t>Fine-tuning Procedure – Gradual Unfreezing</a:t>
            </a:r>
            <a:endParaRPr lang="en-US"/>
          </a:p>
        </p:txBody>
      </p:sp>
      <p:pic>
        <p:nvPicPr>
          <p:cNvPr id="1026" name="Picture 2">
            <a:extLst>
              <a:ext uri="{FF2B5EF4-FFF2-40B4-BE49-F238E27FC236}">
                <a16:creationId xmlns:a16="http://schemas.microsoft.com/office/drawing/2014/main" id="{6EDE07BE-ECE7-AE88-6AB5-89949FD0E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05" y="1690688"/>
            <a:ext cx="8833286" cy="434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281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712177" y="808122"/>
            <a:ext cx="10767646" cy="4474296"/>
          </a:xfrm>
        </p:spPr>
        <p:txBody>
          <a:bodyPr>
            <a:normAutofit/>
          </a:bodyPr>
          <a:lstStyle/>
          <a:p>
            <a:r>
              <a:rPr lang="en-CA"/>
              <a:t>Experiments</a:t>
            </a:r>
            <a:br>
              <a:rPr lang="en-CA"/>
            </a:br>
            <a:br>
              <a:rPr lang="en-CA"/>
            </a:br>
            <a:r>
              <a:rPr lang="en-CA" sz="2800"/>
              <a:t>1. </a:t>
            </a:r>
            <a:r>
              <a:rPr lang="en-US" sz="2800"/>
              <a:t>several thousand images of cats and dogs</a:t>
            </a:r>
            <a:br>
              <a:rPr lang="en-US" sz="2800"/>
            </a:br>
            <a:endParaRPr lang="en-US" sz="2800"/>
          </a:p>
        </p:txBody>
      </p:sp>
    </p:spTree>
    <p:extLst>
      <p:ext uri="{BB962C8B-B14F-4D97-AF65-F5344CB8AC3E}">
        <p14:creationId xmlns:p14="http://schemas.microsoft.com/office/powerpoint/2010/main" val="948537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CA99-98F3-754D-8305-76C853E16E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FE93A3-236F-5C44-87F5-F5FC869DF2E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36832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6502-D5F3-1D4A-95E3-83E5D6A227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7994CC-E2DB-6849-9533-57569B0F1C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195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7EF7-77C8-1E4A-B6D9-496EEE21C534}"/>
              </a:ext>
            </a:extLst>
          </p:cNvPr>
          <p:cNvSpPr>
            <a:spLocks noGrp="1"/>
          </p:cNvSpPr>
          <p:nvPr>
            <p:ph type="title"/>
          </p:nvPr>
        </p:nvSpPr>
        <p:spPr/>
        <p:txBody>
          <a:bodyPr/>
          <a:lstStyle/>
          <a:p>
            <a:r>
              <a:rPr lang="en-US" dirty="0"/>
              <a:t>Transfer learning Examples</a:t>
            </a:r>
          </a:p>
        </p:txBody>
      </p:sp>
      <p:pic>
        <p:nvPicPr>
          <p:cNvPr id="2052" name="Picture 4">
            <a:extLst>
              <a:ext uri="{FF2B5EF4-FFF2-40B4-BE49-F238E27FC236}">
                <a16:creationId xmlns:a16="http://schemas.microsoft.com/office/drawing/2014/main" id="{78769A77-C710-0E4D-A080-C9570FE05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266" y="1296333"/>
            <a:ext cx="8195735" cy="55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244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err="1"/>
              <a:t>Transductive</a:t>
            </a:r>
            <a:r>
              <a:rPr lang="en-US" b="1"/>
              <a:t> transfer learning</a:t>
            </a:r>
            <a:endParaRPr lang="en-US"/>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1329768" cy="4934562"/>
          </a:xfrm>
        </p:spPr>
        <p:txBody>
          <a:bodyPr>
            <a:normAutofit/>
          </a:bodyPr>
          <a:lstStyle/>
          <a:p>
            <a:pPr marL="0" indent="0">
              <a:buNone/>
            </a:pPr>
            <a:r>
              <a:rPr lang="en-US"/>
              <a:t>Two subcategories:</a:t>
            </a:r>
          </a:p>
          <a:p>
            <a:pPr marL="0" indent="0">
              <a:buNone/>
            </a:pPr>
            <a:endParaRPr lang="en-US" sz="1000"/>
          </a:p>
          <a:p>
            <a:r>
              <a:rPr lang="en-US" b="1">
                <a:solidFill>
                  <a:srgbClr val="0070C0"/>
                </a:solidFill>
              </a:rPr>
              <a:t>Covariate shift:</a:t>
            </a:r>
          </a:p>
          <a:p>
            <a:r>
              <a:rPr lang="en-US"/>
              <a:t>Feature spaces between the source and target domains can be different</a:t>
            </a:r>
          </a:p>
          <a:p>
            <a:endParaRPr lang="en-US"/>
          </a:p>
          <a:p>
            <a:r>
              <a:rPr lang="en-US" b="1">
                <a:solidFill>
                  <a:srgbClr val="0070C0"/>
                </a:solidFill>
              </a:rPr>
              <a:t>Domain adaptation</a:t>
            </a:r>
            <a:r>
              <a:rPr lang="en-US"/>
              <a:t>:</a:t>
            </a:r>
          </a:p>
          <a:p>
            <a:r>
              <a:rPr lang="en-US"/>
              <a:t>Feature spaces between domains are the same but the marginal probability distributions of the input data are different. </a:t>
            </a:r>
          </a:p>
        </p:txBody>
      </p:sp>
    </p:spTree>
    <p:extLst>
      <p:ext uri="{BB962C8B-B14F-4D97-AF65-F5344CB8AC3E}">
        <p14:creationId xmlns:p14="http://schemas.microsoft.com/office/powerpoint/2010/main" val="2802440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BCA5-6DBE-004F-ACC6-2DD041F0C326}"/>
              </a:ext>
            </a:extLst>
          </p:cNvPr>
          <p:cNvSpPr>
            <a:spLocks noGrp="1"/>
          </p:cNvSpPr>
          <p:nvPr>
            <p:ph type="title"/>
          </p:nvPr>
        </p:nvSpPr>
        <p:spPr/>
        <p:txBody>
          <a:bodyPr/>
          <a:lstStyle/>
          <a:p>
            <a:r>
              <a:rPr lang="en-CA" err="1"/>
              <a:t>Transductive</a:t>
            </a:r>
            <a:r>
              <a:rPr lang="en-CA"/>
              <a:t> vs Inductive Transfer Learning</a:t>
            </a:r>
            <a:endParaRPr lang="en-US"/>
          </a:p>
        </p:txBody>
      </p:sp>
      <p:sp>
        <p:nvSpPr>
          <p:cNvPr id="3" name="Content Placeholder 2">
            <a:extLst>
              <a:ext uri="{FF2B5EF4-FFF2-40B4-BE49-F238E27FC236}">
                <a16:creationId xmlns:a16="http://schemas.microsoft.com/office/drawing/2014/main" id="{58CA7B6E-B400-BB4D-A69D-ED3ADE79ADAD}"/>
              </a:ext>
            </a:extLst>
          </p:cNvPr>
          <p:cNvSpPr>
            <a:spLocks noGrp="1"/>
          </p:cNvSpPr>
          <p:nvPr>
            <p:ph idx="1"/>
          </p:nvPr>
        </p:nvSpPr>
        <p:spPr/>
        <p:txBody>
          <a:bodyPr/>
          <a:lstStyle/>
          <a:p>
            <a:r>
              <a:rPr lang="en-CA" b="1" err="1"/>
              <a:t>Transductive</a:t>
            </a:r>
            <a:r>
              <a:rPr lang="en-CA"/>
              <a:t> transfer</a:t>
            </a:r>
          </a:p>
          <a:p>
            <a:pPr lvl="1"/>
            <a:r>
              <a:rPr lang="en-CA"/>
              <a:t>No labeled target domain data available</a:t>
            </a:r>
          </a:p>
          <a:p>
            <a:pPr lvl="1"/>
            <a:r>
              <a:rPr lang="en-CA"/>
              <a:t>Focus of most transfer research in NLP</a:t>
            </a:r>
          </a:p>
          <a:p>
            <a:pPr lvl="1"/>
            <a:r>
              <a:rPr lang="en-CA"/>
              <a:t>E.g. Domain adaptation</a:t>
            </a:r>
          </a:p>
          <a:p>
            <a:r>
              <a:rPr lang="en-CA" b="1"/>
              <a:t>Inductive</a:t>
            </a:r>
            <a:r>
              <a:rPr lang="en-CA"/>
              <a:t> transfer</a:t>
            </a:r>
          </a:p>
          <a:p>
            <a:pPr lvl="1"/>
            <a:r>
              <a:rPr lang="en-CA"/>
              <a:t>Labeled target domain data available</a:t>
            </a:r>
          </a:p>
          <a:p>
            <a:pPr lvl="1"/>
            <a:r>
              <a:rPr lang="en-CA"/>
              <a:t>Goal: improve performance on the target task by training on other task(s)</a:t>
            </a:r>
          </a:p>
          <a:p>
            <a:pPr lvl="2"/>
            <a:r>
              <a:rPr lang="en-CA"/>
              <a:t>Jointly training on &gt;1 task (multi-task learning)</a:t>
            </a:r>
          </a:p>
          <a:p>
            <a:pPr lvl="2"/>
            <a:r>
              <a:rPr lang="en-CA"/>
              <a:t>Pre-training (e.g. word </a:t>
            </a:r>
            <a:r>
              <a:rPr lang="en-CA" err="1"/>
              <a:t>embeddings</a:t>
            </a:r>
            <a:r>
              <a:rPr lang="en-CA"/>
              <a:t>)</a:t>
            </a:r>
          </a:p>
          <a:p>
            <a:pPr lvl="1"/>
            <a:endParaRPr lang="en-CA"/>
          </a:p>
          <a:p>
            <a:pPr lvl="1"/>
            <a:endParaRPr lang="en-CA"/>
          </a:p>
          <a:p>
            <a:endParaRPr lang="en-CA"/>
          </a:p>
          <a:p>
            <a:endParaRPr lang="en-US"/>
          </a:p>
        </p:txBody>
      </p:sp>
    </p:spTree>
    <p:extLst>
      <p:ext uri="{BB962C8B-B14F-4D97-AF65-F5344CB8AC3E}">
        <p14:creationId xmlns:p14="http://schemas.microsoft.com/office/powerpoint/2010/main" val="192544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E962-2B27-B841-B7C7-F8AB798306A0}"/>
              </a:ext>
            </a:extLst>
          </p:cNvPr>
          <p:cNvSpPr>
            <a:spLocks noGrp="1"/>
          </p:cNvSpPr>
          <p:nvPr>
            <p:ph type="title"/>
          </p:nvPr>
        </p:nvSpPr>
        <p:spPr/>
        <p:txBody>
          <a:bodyPr/>
          <a:lstStyle/>
          <a:p>
            <a:r>
              <a:rPr lang="en-CA"/>
              <a:t>Pre-training – Word </a:t>
            </a:r>
            <a:r>
              <a:rPr lang="en-CA" err="1"/>
              <a:t>Embeddings</a:t>
            </a:r>
            <a:endParaRPr lang="en-US"/>
          </a:p>
        </p:txBody>
      </p:sp>
      <p:sp>
        <p:nvSpPr>
          <p:cNvPr id="3" name="Content Placeholder 2">
            <a:extLst>
              <a:ext uri="{FF2B5EF4-FFF2-40B4-BE49-F238E27FC236}">
                <a16:creationId xmlns:a16="http://schemas.microsoft.com/office/drawing/2014/main" id="{D068E567-69DA-7148-A77B-176BCFFAD9DD}"/>
              </a:ext>
            </a:extLst>
          </p:cNvPr>
          <p:cNvSpPr>
            <a:spLocks noGrp="1"/>
          </p:cNvSpPr>
          <p:nvPr>
            <p:ph idx="1"/>
          </p:nvPr>
        </p:nvSpPr>
        <p:spPr/>
        <p:txBody>
          <a:bodyPr/>
          <a:lstStyle/>
          <a:p>
            <a:r>
              <a:rPr lang="en-CA"/>
              <a:t>Pre-trained word </a:t>
            </a:r>
            <a:r>
              <a:rPr lang="en-CA" err="1"/>
              <a:t>embeddings</a:t>
            </a:r>
            <a:r>
              <a:rPr lang="en-CA"/>
              <a:t> have been an essential component of most deep learning models</a:t>
            </a:r>
          </a:p>
          <a:p>
            <a:r>
              <a:rPr lang="en-CA"/>
              <a:t>Problems with pre-trained word </a:t>
            </a:r>
            <a:r>
              <a:rPr lang="en-CA" err="1"/>
              <a:t>embeddings</a:t>
            </a:r>
            <a:r>
              <a:rPr lang="en-CA"/>
              <a:t>:</a:t>
            </a:r>
          </a:p>
          <a:p>
            <a:pPr lvl="1"/>
            <a:r>
              <a:rPr lang="en-CA" sz="2800"/>
              <a:t>Shallow approaches – trade expressivity for efficiency</a:t>
            </a:r>
          </a:p>
          <a:p>
            <a:pPr lvl="1"/>
            <a:r>
              <a:rPr lang="en-CA" sz="2800"/>
              <a:t>Learned word representations are not context sensitive</a:t>
            </a:r>
          </a:p>
          <a:p>
            <a:pPr lvl="1"/>
            <a:r>
              <a:rPr lang="en-CA" sz="2800"/>
              <a:t>No distinction between senses</a:t>
            </a:r>
          </a:p>
          <a:p>
            <a:pPr lvl="1"/>
            <a:r>
              <a:rPr lang="en-CA" sz="2800"/>
              <a:t>Only the first layer (embedding layer) of the model is pre-trained</a:t>
            </a:r>
          </a:p>
          <a:p>
            <a:pPr lvl="1"/>
            <a:r>
              <a:rPr lang="en-CA" sz="2800"/>
              <a:t>The rest of the model must be trained from scratch</a:t>
            </a:r>
          </a:p>
          <a:p>
            <a:pPr lvl="1"/>
            <a:endParaRPr lang="en-US"/>
          </a:p>
        </p:txBody>
      </p:sp>
    </p:spTree>
    <p:extLst>
      <p:ext uri="{BB962C8B-B14F-4D97-AF65-F5344CB8AC3E}">
        <p14:creationId xmlns:p14="http://schemas.microsoft.com/office/powerpoint/2010/main" val="3036898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1429-FB5D-6940-AFBE-E760A7DFE48C}"/>
              </a:ext>
            </a:extLst>
          </p:cNvPr>
          <p:cNvSpPr>
            <a:spLocks noGrp="1"/>
          </p:cNvSpPr>
          <p:nvPr>
            <p:ph type="title"/>
          </p:nvPr>
        </p:nvSpPr>
        <p:spPr/>
        <p:txBody>
          <a:bodyPr/>
          <a:lstStyle/>
          <a:p>
            <a:r>
              <a:rPr lang="en-CA"/>
              <a:t>Recent paradigm shift in pre-training for NLP </a:t>
            </a:r>
            <a:endParaRPr lang="en-US"/>
          </a:p>
        </p:txBody>
      </p:sp>
      <p:sp>
        <p:nvSpPr>
          <p:cNvPr id="3" name="Content Placeholder 2">
            <a:extLst>
              <a:ext uri="{FF2B5EF4-FFF2-40B4-BE49-F238E27FC236}">
                <a16:creationId xmlns:a16="http://schemas.microsoft.com/office/drawing/2014/main" id="{FCCEA5C1-B9CE-8141-982D-E919567A2151}"/>
              </a:ext>
            </a:extLst>
          </p:cNvPr>
          <p:cNvSpPr>
            <a:spLocks noGrp="1"/>
          </p:cNvSpPr>
          <p:nvPr>
            <p:ph idx="1"/>
          </p:nvPr>
        </p:nvSpPr>
        <p:spPr>
          <a:xfrm>
            <a:off x="635431" y="1825625"/>
            <a:ext cx="10718369" cy="4351338"/>
          </a:xfrm>
        </p:spPr>
        <p:txBody>
          <a:bodyPr>
            <a:normAutofit/>
          </a:bodyPr>
          <a:lstStyle/>
          <a:p>
            <a:r>
              <a:rPr lang="en-CA"/>
              <a:t>Inspired by the success of models pre-trained on ImageNet in Computer Vision (CV)</a:t>
            </a:r>
          </a:p>
          <a:p>
            <a:r>
              <a:rPr lang="en-CA"/>
              <a:t>The use of models pre-trained on ImageNet is now standard in CV</a:t>
            </a:r>
            <a:endParaRPr lang="en-CA" sz="3200"/>
          </a:p>
        </p:txBody>
      </p:sp>
      <p:pic>
        <p:nvPicPr>
          <p:cNvPr id="4" name="Picture 3">
            <a:extLst>
              <a:ext uri="{FF2B5EF4-FFF2-40B4-BE49-F238E27FC236}">
                <a16:creationId xmlns:a16="http://schemas.microsoft.com/office/drawing/2014/main" id="{59747A2E-2431-4E4A-82F0-4D48B108D3C1}"/>
              </a:ext>
            </a:extLst>
          </p:cNvPr>
          <p:cNvPicPr>
            <a:picLocks noChangeAspect="1"/>
          </p:cNvPicPr>
          <p:nvPr/>
        </p:nvPicPr>
        <p:blipFill>
          <a:blip r:embed="rId2"/>
          <a:stretch>
            <a:fillRect/>
          </a:stretch>
        </p:blipFill>
        <p:spPr>
          <a:xfrm>
            <a:off x="0" y="3141878"/>
            <a:ext cx="12192000" cy="3716122"/>
          </a:xfrm>
          <a:prstGeom prst="rect">
            <a:avLst/>
          </a:prstGeom>
        </p:spPr>
      </p:pic>
    </p:spTree>
    <p:extLst>
      <p:ext uri="{BB962C8B-B14F-4D97-AF65-F5344CB8AC3E}">
        <p14:creationId xmlns:p14="http://schemas.microsoft.com/office/powerpoint/2010/main" val="1295431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87A38-4D44-694B-AAA0-33871B528CF6}"/>
              </a:ext>
            </a:extLst>
          </p:cNvPr>
          <p:cNvSpPr>
            <a:spLocks noGrp="1"/>
          </p:cNvSpPr>
          <p:nvPr>
            <p:ph idx="1"/>
          </p:nvPr>
        </p:nvSpPr>
        <p:spPr>
          <a:xfrm>
            <a:off x="838200" y="1825625"/>
            <a:ext cx="10515600" cy="4506164"/>
          </a:xfrm>
        </p:spPr>
        <p:txBody>
          <a:bodyPr>
            <a:normAutofit lnSpcReduction="10000"/>
          </a:bodyPr>
          <a:lstStyle/>
          <a:p>
            <a:r>
              <a:rPr lang="en-CA"/>
              <a:t>What is a good equivalent of an ImageNet task in NLP?</a:t>
            </a:r>
          </a:p>
          <a:p>
            <a:r>
              <a:rPr lang="en-CA"/>
              <a:t>Key desiderata:</a:t>
            </a:r>
          </a:p>
          <a:p>
            <a:pPr lvl="1"/>
            <a:r>
              <a:rPr lang="en-CA"/>
              <a:t>An ImageNet-like dataset should be </a:t>
            </a:r>
            <a:r>
              <a:rPr lang="en-CA" i="1"/>
              <a:t>sufficiently large</a:t>
            </a:r>
            <a:r>
              <a:rPr lang="en-CA"/>
              <a:t>, i.e. on the order of millions of training examples.</a:t>
            </a:r>
          </a:p>
          <a:p>
            <a:pPr lvl="1"/>
            <a:r>
              <a:rPr lang="en-CA"/>
              <a:t>It should be </a:t>
            </a:r>
            <a:r>
              <a:rPr lang="en-CA" i="1"/>
              <a:t>representative of the problem space</a:t>
            </a:r>
            <a:r>
              <a:rPr lang="en-CA"/>
              <a:t> of the discipline.</a:t>
            </a:r>
          </a:p>
          <a:p>
            <a:r>
              <a:rPr lang="en-CA"/>
              <a:t>Contenders to that role:</a:t>
            </a:r>
          </a:p>
          <a:p>
            <a:pPr lvl="1"/>
            <a:r>
              <a:rPr lang="en-CA"/>
              <a:t>Reading Comprehension (</a:t>
            </a:r>
            <a:r>
              <a:rPr lang="en-CA" err="1"/>
              <a:t>SQuaD</a:t>
            </a:r>
            <a:r>
              <a:rPr lang="en-CA"/>
              <a:t> dataset, 100K Q-A pairs)</a:t>
            </a:r>
          </a:p>
          <a:p>
            <a:pPr lvl="1"/>
            <a:r>
              <a:rPr lang="en-CA"/>
              <a:t>Natural Language Inference (SNLI corpus, 570K sentence pairs)</a:t>
            </a:r>
          </a:p>
          <a:p>
            <a:pPr lvl="1"/>
            <a:r>
              <a:rPr lang="en-CA"/>
              <a:t>Machine Translation (WMT 2014, 40M French-English sentence pairs)</a:t>
            </a:r>
          </a:p>
          <a:p>
            <a:pPr lvl="1"/>
            <a:r>
              <a:rPr lang="en-CA"/>
              <a:t>Constituency parsing (millions of weakly labeled parses)</a:t>
            </a:r>
          </a:p>
          <a:p>
            <a:pPr lvl="1"/>
            <a:r>
              <a:rPr lang="en-CA"/>
              <a:t>Language Modeling (unlimited data, current benchmark dataset: 1B words </a:t>
            </a:r>
            <a:r>
              <a:rPr lang="en-CA">
                <a:hlinkClick r:id="rId2"/>
              </a:rPr>
              <a:t>http://www.statmt.org/lm-benchmark/</a:t>
            </a:r>
            <a:r>
              <a:rPr lang="en-CA"/>
              <a:t>)</a:t>
            </a:r>
          </a:p>
        </p:txBody>
      </p:sp>
      <p:sp>
        <p:nvSpPr>
          <p:cNvPr id="7" name="Title 1">
            <a:extLst>
              <a:ext uri="{FF2B5EF4-FFF2-40B4-BE49-F238E27FC236}">
                <a16:creationId xmlns:a16="http://schemas.microsoft.com/office/drawing/2014/main" id="{338810E5-B827-5348-BCE7-84D081A40612}"/>
              </a:ext>
            </a:extLst>
          </p:cNvPr>
          <p:cNvSpPr>
            <a:spLocks noGrp="1"/>
          </p:cNvSpPr>
          <p:nvPr>
            <p:ph type="title"/>
          </p:nvPr>
        </p:nvSpPr>
        <p:spPr>
          <a:xfrm>
            <a:off x="838200" y="365125"/>
            <a:ext cx="10515600" cy="1325563"/>
          </a:xfrm>
        </p:spPr>
        <p:txBody>
          <a:bodyPr/>
          <a:lstStyle/>
          <a:p>
            <a:r>
              <a:rPr lang="en-CA"/>
              <a:t>Recent paradigm shift in pre-training for NLP </a:t>
            </a:r>
            <a:endParaRPr lang="en-US"/>
          </a:p>
        </p:txBody>
      </p:sp>
      <p:sp>
        <p:nvSpPr>
          <p:cNvPr id="8" name="TextBox 7">
            <a:extLst>
              <a:ext uri="{FF2B5EF4-FFF2-40B4-BE49-F238E27FC236}">
                <a16:creationId xmlns:a16="http://schemas.microsoft.com/office/drawing/2014/main" id="{5142C4C4-09B3-AB44-A8E1-4D89248058C0}"/>
              </a:ext>
            </a:extLst>
          </p:cNvPr>
          <p:cNvSpPr txBox="1"/>
          <p:nvPr/>
        </p:nvSpPr>
        <p:spPr>
          <a:xfrm>
            <a:off x="3536831" y="6521570"/>
            <a:ext cx="4664354" cy="369332"/>
          </a:xfrm>
          <a:prstGeom prst="rect">
            <a:avLst/>
          </a:prstGeom>
          <a:noFill/>
        </p:spPr>
        <p:txBody>
          <a:bodyPr wrap="none" rtlCol="0">
            <a:spAutoFit/>
          </a:bodyPr>
          <a:lstStyle/>
          <a:p>
            <a:r>
              <a:rPr lang="en-CA"/>
              <a:t>Source: </a:t>
            </a:r>
            <a:r>
              <a:rPr lang="en-CA">
                <a:hlinkClick r:id="rId3"/>
              </a:rPr>
              <a:t>https://thegradient.pub/nlp-imagenet/</a:t>
            </a:r>
            <a:r>
              <a:rPr lang="en-CA"/>
              <a:t> </a:t>
            </a:r>
            <a:endParaRPr lang="en-US"/>
          </a:p>
        </p:txBody>
      </p:sp>
    </p:spTree>
    <p:extLst>
      <p:ext uri="{BB962C8B-B14F-4D97-AF65-F5344CB8AC3E}">
        <p14:creationId xmlns:p14="http://schemas.microsoft.com/office/powerpoint/2010/main" val="3237197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0237-63EF-DB44-8249-07DCE14AD7A3}"/>
              </a:ext>
            </a:extLst>
          </p:cNvPr>
          <p:cNvSpPr>
            <a:spLocks noGrp="1"/>
          </p:cNvSpPr>
          <p:nvPr>
            <p:ph type="title"/>
          </p:nvPr>
        </p:nvSpPr>
        <p:spPr/>
        <p:txBody>
          <a:bodyPr/>
          <a:lstStyle/>
          <a:p>
            <a:r>
              <a:rPr lang="en-CA"/>
              <a:t>The case for Language Modeling</a:t>
            </a:r>
            <a:endParaRPr lang="en-US"/>
          </a:p>
        </p:txBody>
      </p:sp>
      <p:sp>
        <p:nvSpPr>
          <p:cNvPr id="3" name="Content Placeholder 2">
            <a:extLst>
              <a:ext uri="{FF2B5EF4-FFF2-40B4-BE49-F238E27FC236}">
                <a16:creationId xmlns:a16="http://schemas.microsoft.com/office/drawing/2014/main" id="{0FA2CCD9-23CB-8841-AAB7-D1CDB5CB8BAF}"/>
              </a:ext>
            </a:extLst>
          </p:cNvPr>
          <p:cNvSpPr>
            <a:spLocks noGrp="1"/>
          </p:cNvSpPr>
          <p:nvPr>
            <p:ph idx="1"/>
          </p:nvPr>
        </p:nvSpPr>
        <p:spPr/>
        <p:txBody>
          <a:bodyPr/>
          <a:lstStyle/>
          <a:p>
            <a:r>
              <a:rPr lang="en-CA"/>
              <a:t>LM captures many aspects of language:</a:t>
            </a:r>
          </a:p>
          <a:p>
            <a:pPr lvl="1"/>
            <a:r>
              <a:rPr lang="en-CA"/>
              <a:t>Long-term dependencies</a:t>
            </a:r>
          </a:p>
          <a:p>
            <a:pPr lvl="1"/>
            <a:r>
              <a:rPr lang="en-CA"/>
              <a:t>Hierarchical relations</a:t>
            </a:r>
          </a:p>
          <a:p>
            <a:pPr lvl="1"/>
            <a:r>
              <a:rPr lang="en-CA"/>
              <a:t>Sentiment</a:t>
            </a:r>
          </a:p>
          <a:p>
            <a:pPr lvl="1"/>
            <a:r>
              <a:rPr lang="en-CA"/>
              <a:t>Etc.</a:t>
            </a:r>
          </a:p>
          <a:p>
            <a:r>
              <a:rPr lang="en-CA"/>
              <a:t>Training data is unlimited</a:t>
            </a:r>
            <a:endParaRPr lang="en-US"/>
          </a:p>
        </p:txBody>
      </p:sp>
    </p:spTree>
    <p:extLst>
      <p:ext uri="{BB962C8B-B14F-4D97-AF65-F5344CB8AC3E}">
        <p14:creationId xmlns:p14="http://schemas.microsoft.com/office/powerpoint/2010/main" val="4087096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32B1-9F15-D243-93BC-F59F5806F0C9}"/>
              </a:ext>
            </a:extLst>
          </p:cNvPr>
          <p:cNvSpPr>
            <a:spLocks noGrp="1"/>
          </p:cNvSpPr>
          <p:nvPr>
            <p:ph type="title"/>
          </p:nvPr>
        </p:nvSpPr>
        <p:spPr/>
        <p:txBody>
          <a:bodyPr/>
          <a:lstStyle/>
          <a:p>
            <a:r>
              <a:rPr lang="en-CA"/>
              <a:t>LM as pre-training – Approaches</a:t>
            </a:r>
            <a:endParaRPr lang="en-US"/>
          </a:p>
        </p:txBody>
      </p:sp>
      <p:sp>
        <p:nvSpPr>
          <p:cNvPr id="3" name="Content Placeholder 2">
            <a:extLst>
              <a:ext uri="{FF2B5EF4-FFF2-40B4-BE49-F238E27FC236}">
                <a16:creationId xmlns:a16="http://schemas.microsoft.com/office/drawing/2014/main" id="{F1E85EEB-030D-D849-A320-EA8D12280A01}"/>
              </a:ext>
            </a:extLst>
          </p:cNvPr>
          <p:cNvSpPr>
            <a:spLocks noGrp="1"/>
          </p:cNvSpPr>
          <p:nvPr>
            <p:ph idx="1"/>
          </p:nvPr>
        </p:nvSpPr>
        <p:spPr/>
        <p:txBody>
          <a:bodyPr/>
          <a:lstStyle/>
          <a:p>
            <a:r>
              <a:rPr lang="en-CA" u="sng">
                <a:hlinkClick r:id="rId2"/>
              </a:rPr>
              <a:t>Embeddings from Language Models (ELMo)</a:t>
            </a:r>
            <a:r>
              <a:rPr lang="en-CA"/>
              <a:t> (Peters et al., 2018)</a:t>
            </a:r>
            <a:endParaRPr lang="en-CA" u="sng"/>
          </a:p>
          <a:p>
            <a:r>
              <a:rPr lang="en-CA" u="sng">
                <a:hlinkClick r:id="rId3"/>
              </a:rPr>
              <a:t>Universal Language Model Fine-tuning (ULMFiT)</a:t>
            </a:r>
            <a:r>
              <a:rPr lang="en-CA"/>
              <a:t> (Howard and Ruder, 2018)</a:t>
            </a:r>
            <a:endParaRPr lang="en-CA" u="sng"/>
          </a:p>
          <a:p>
            <a:r>
              <a:rPr lang="en-CA" u="sng">
                <a:hlinkClick r:id="rId4"/>
              </a:rPr>
              <a:t>OpenAI Transformer</a:t>
            </a:r>
            <a:r>
              <a:rPr lang="en-CA"/>
              <a:t> (Radford et al., 2018)</a:t>
            </a:r>
          </a:p>
          <a:p>
            <a:endParaRPr lang="en-CA"/>
          </a:p>
          <a:p>
            <a:endParaRPr lang="en-CA"/>
          </a:p>
          <a:p>
            <a:r>
              <a:rPr lang="en-CA"/>
              <a:t>Overview of the above approaches: </a:t>
            </a:r>
            <a:r>
              <a:rPr lang="en-CA">
                <a:hlinkClick r:id="rId5"/>
              </a:rPr>
              <a:t>https://thegradient.pub/nlp-imagenet/</a:t>
            </a:r>
            <a:endParaRPr lang="en-CA"/>
          </a:p>
          <a:p>
            <a:endParaRPr lang="en-US"/>
          </a:p>
        </p:txBody>
      </p:sp>
    </p:spTree>
    <p:extLst>
      <p:ext uri="{BB962C8B-B14F-4D97-AF65-F5344CB8AC3E}">
        <p14:creationId xmlns:p14="http://schemas.microsoft.com/office/powerpoint/2010/main" val="1033028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DAC3-DB90-1C4C-B110-3EA911755E55}"/>
              </a:ext>
            </a:extLst>
          </p:cNvPr>
          <p:cNvSpPr>
            <a:spLocks noGrp="1"/>
          </p:cNvSpPr>
          <p:nvPr>
            <p:ph type="title"/>
          </p:nvPr>
        </p:nvSpPr>
        <p:spPr>
          <a:xfrm>
            <a:off x="853698" y="2054441"/>
            <a:ext cx="10515600" cy="1325563"/>
          </a:xfrm>
        </p:spPr>
        <p:txBody>
          <a:bodyPr/>
          <a:lstStyle/>
          <a:p>
            <a:pPr algn="ctr"/>
            <a:r>
              <a:rPr lang="en-CA"/>
              <a:t>Universal Language Model Fine Tuning for Text Classification</a:t>
            </a:r>
            <a:endParaRPr lang="en-US"/>
          </a:p>
        </p:txBody>
      </p:sp>
      <p:sp>
        <p:nvSpPr>
          <p:cNvPr id="3" name="TextBox 2">
            <a:extLst>
              <a:ext uri="{FF2B5EF4-FFF2-40B4-BE49-F238E27FC236}">
                <a16:creationId xmlns:a16="http://schemas.microsoft.com/office/drawing/2014/main" id="{90E3A9A4-9E79-D745-9F6E-24A3045E9735}"/>
              </a:ext>
            </a:extLst>
          </p:cNvPr>
          <p:cNvSpPr txBox="1"/>
          <p:nvPr/>
        </p:nvSpPr>
        <p:spPr>
          <a:xfrm>
            <a:off x="4262039" y="3704389"/>
            <a:ext cx="4000582" cy="400110"/>
          </a:xfrm>
          <a:prstGeom prst="rect">
            <a:avLst/>
          </a:prstGeom>
          <a:noFill/>
        </p:spPr>
        <p:txBody>
          <a:bodyPr wrap="none" rtlCol="0">
            <a:spAutoFit/>
          </a:bodyPr>
          <a:lstStyle/>
          <a:p>
            <a:r>
              <a:rPr lang="en-CA" sz="2000"/>
              <a:t>Jeremy Howard and Sebastian Ruder</a:t>
            </a:r>
            <a:endParaRPr lang="en-US" sz="2000"/>
          </a:p>
        </p:txBody>
      </p:sp>
      <p:sp>
        <p:nvSpPr>
          <p:cNvPr id="4" name="TextBox 3">
            <a:extLst>
              <a:ext uri="{FF2B5EF4-FFF2-40B4-BE49-F238E27FC236}">
                <a16:creationId xmlns:a16="http://schemas.microsoft.com/office/drawing/2014/main" id="{18F9EC4B-8A14-B945-B281-FC43A25170AB}"/>
              </a:ext>
            </a:extLst>
          </p:cNvPr>
          <p:cNvSpPr txBox="1"/>
          <p:nvPr/>
        </p:nvSpPr>
        <p:spPr>
          <a:xfrm>
            <a:off x="3738210" y="4856023"/>
            <a:ext cx="5048241" cy="646331"/>
          </a:xfrm>
          <a:prstGeom prst="rect">
            <a:avLst/>
          </a:prstGeom>
          <a:noFill/>
        </p:spPr>
        <p:txBody>
          <a:bodyPr wrap="none" rtlCol="0">
            <a:spAutoFit/>
          </a:bodyPr>
          <a:lstStyle/>
          <a:p>
            <a:pPr algn="ctr"/>
            <a:r>
              <a:rPr lang="en-US"/>
              <a:t>Paper: </a:t>
            </a:r>
            <a:r>
              <a:rPr lang="en-US">
                <a:hlinkClick r:id="rId2"/>
              </a:rPr>
              <a:t>https://arxiv.org/pdf/1801.06146.pdf</a:t>
            </a:r>
            <a:endParaRPr lang="en-US"/>
          </a:p>
          <a:p>
            <a:pPr algn="ctr"/>
            <a:r>
              <a:rPr lang="en-CA"/>
              <a:t>C</a:t>
            </a:r>
            <a:r>
              <a:rPr lang="en-US"/>
              <a:t>ode: </a:t>
            </a:r>
            <a:r>
              <a:rPr lang="en-US">
                <a:hlinkClick r:id="rId3"/>
              </a:rPr>
              <a:t>http://nlp.fast.ai/category/classification.html</a:t>
            </a:r>
            <a:r>
              <a:rPr lang="en-US"/>
              <a:t> </a:t>
            </a:r>
          </a:p>
        </p:txBody>
      </p:sp>
      <p:sp>
        <p:nvSpPr>
          <p:cNvPr id="5" name="TextBox 4">
            <a:extLst>
              <a:ext uri="{FF2B5EF4-FFF2-40B4-BE49-F238E27FC236}">
                <a16:creationId xmlns:a16="http://schemas.microsoft.com/office/drawing/2014/main" id="{3FA8E62C-39AA-FF40-84AD-8543508710A9}"/>
              </a:ext>
            </a:extLst>
          </p:cNvPr>
          <p:cNvSpPr txBox="1"/>
          <p:nvPr/>
        </p:nvSpPr>
        <p:spPr>
          <a:xfrm>
            <a:off x="5324542" y="4306959"/>
            <a:ext cx="1875578" cy="369332"/>
          </a:xfrm>
          <a:prstGeom prst="rect">
            <a:avLst/>
          </a:prstGeom>
          <a:noFill/>
        </p:spPr>
        <p:txBody>
          <a:bodyPr wrap="none" rtlCol="0">
            <a:spAutoFit/>
          </a:bodyPr>
          <a:lstStyle/>
          <a:p>
            <a:r>
              <a:rPr lang="en-CA"/>
              <a:t>In Proc. ACL, 2018</a:t>
            </a:r>
            <a:endParaRPr lang="en-US"/>
          </a:p>
        </p:txBody>
      </p:sp>
    </p:spTree>
    <p:extLst>
      <p:ext uri="{BB962C8B-B14F-4D97-AF65-F5344CB8AC3E}">
        <p14:creationId xmlns:p14="http://schemas.microsoft.com/office/powerpoint/2010/main" val="3699468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18225F-5BFA-EF42-B800-CC9C6B96717B}"/>
              </a:ext>
            </a:extLst>
          </p:cNvPr>
          <p:cNvPicPr>
            <a:picLocks noChangeAspect="1"/>
          </p:cNvPicPr>
          <p:nvPr/>
        </p:nvPicPr>
        <p:blipFill rotWithShape="1">
          <a:blip r:embed="rId2"/>
          <a:srcRect l="69428" t="4850" r="2181" b="-3504"/>
          <a:stretch/>
        </p:blipFill>
        <p:spPr>
          <a:xfrm>
            <a:off x="6041357" y="2581379"/>
            <a:ext cx="325862" cy="422714"/>
          </a:xfrm>
          <a:prstGeom prst="rect">
            <a:avLst/>
          </a:prstGeom>
        </p:spPr>
      </p:pic>
      <p:sp>
        <p:nvSpPr>
          <p:cNvPr id="2" name="Title 1">
            <a:extLst>
              <a:ext uri="{FF2B5EF4-FFF2-40B4-BE49-F238E27FC236}">
                <a16:creationId xmlns:a16="http://schemas.microsoft.com/office/drawing/2014/main" id="{AD53308A-788D-DA46-9A8C-67ADE0B805A9}"/>
              </a:ext>
            </a:extLst>
          </p:cNvPr>
          <p:cNvSpPr>
            <a:spLocks noGrp="1"/>
          </p:cNvSpPr>
          <p:nvPr>
            <p:ph type="title"/>
          </p:nvPr>
        </p:nvSpPr>
        <p:spPr/>
        <p:txBody>
          <a:bodyPr/>
          <a:lstStyle/>
          <a:p>
            <a:r>
              <a:rPr lang="en-CA"/>
              <a:t>Approach</a:t>
            </a:r>
            <a:endParaRPr lang="en-US"/>
          </a:p>
        </p:txBody>
      </p:sp>
      <p:sp>
        <p:nvSpPr>
          <p:cNvPr id="3" name="Content Placeholder 2">
            <a:extLst>
              <a:ext uri="{FF2B5EF4-FFF2-40B4-BE49-F238E27FC236}">
                <a16:creationId xmlns:a16="http://schemas.microsoft.com/office/drawing/2014/main" id="{89A3AA96-7EFB-F349-B19F-75A0BBB293D4}"/>
              </a:ext>
            </a:extLst>
          </p:cNvPr>
          <p:cNvSpPr>
            <a:spLocks noGrp="1"/>
          </p:cNvSpPr>
          <p:nvPr>
            <p:ph idx="1"/>
          </p:nvPr>
        </p:nvSpPr>
        <p:spPr/>
        <p:txBody>
          <a:bodyPr/>
          <a:lstStyle/>
          <a:p>
            <a:r>
              <a:rPr lang="en-CA"/>
              <a:t>Inductive transfer setting:</a:t>
            </a:r>
          </a:p>
          <a:p>
            <a:pPr lvl="1"/>
            <a:r>
              <a:rPr lang="en-CA"/>
              <a:t>Given a static source task       and any target task       with                 we would like to improve the performance on    </a:t>
            </a:r>
          </a:p>
          <a:p>
            <a:r>
              <a:rPr lang="en-CA"/>
              <a:t>Pre-train a language model (LM) on a large general-domain corpus</a:t>
            </a:r>
          </a:p>
          <a:p>
            <a:r>
              <a:rPr lang="en-CA"/>
              <a:t>Fine-tune it on the target task using novel techniques</a:t>
            </a:r>
          </a:p>
          <a:p>
            <a:r>
              <a:rPr lang="en-CA"/>
              <a:t>The method is </a:t>
            </a:r>
            <a:r>
              <a:rPr lang="en-CA" i="1"/>
              <a:t>universal</a:t>
            </a:r>
          </a:p>
          <a:p>
            <a:pPr lvl="1"/>
            <a:r>
              <a:rPr lang="en-CA"/>
              <a:t>Works across tasks varying in document size, number and label type</a:t>
            </a:r>
          </a:p>
          <a:p>
            <a:pPr lvl="1"/>
            <a:r>
              <a:rPr lang="en-CA"/>
              <a:t>Uses single architecture and training process</a:t>
            </a:r>
          </a:p>
          <a:p>
            <a:pPr lvl="1"/>
            <a:r>
              <a:rPr lang="en-CA"/>
              <a:t>Requires no custom feature engineering or pre-processing</a:t>
            </a:r>
          </a:p>
          <a:p>
            <a:pPr lvl="1"/>
            <a:r>
              <a:rPr lang="en-CA"/>
              <a:t>Does not require additional in-domain documents or labels</a:t>
            </a:r>
            <a:endParaRPr lang="en-US"/>
          </a:p>
        </p:txBody>
      </p:sp>
      <p:pic>
        <p:nvPicPr>
          <p:cNvPr id="6" name="Picture 5">
            <a:extLst>
              <a:ext uri="{FF2B5EF4-FFF2-40B4-BE49-F238E27FC236}">
                <a16:creationId xmlns:a16="http://schemas.microsoft.com/office/drawing/2014/main" id="{89BCD60C-6451-3446-845C-CEFBDB4E6801}"/>
              </a:ext>
            </a:extLst>
          </p:cNvPr>
          <p:cNvPicPr>
            <a:picLocks noChangeAspect="1"/>
          </p:cNvPicPr>
          <p:nvPr/>
        </p:nvPicPr>
        <p:blipFill rotWithShape="1">
          <a:blip r:embed="rId2"/>
          <a:srcRect r="2181"/>
          <a:stretch/>
        </p:blipFill>
        <p:spPr>
          <a:xfrm>
            <a:off x="8517234" y="2250600"/>
            <a:ext cx="1122710" cy="428490"/>
          </a:xfrm>
          <a:prstGeom prst="rect">
            <a:avLst/>
          </a:prstGeom>
        </p:spPr>
      </p:pic>
      <p:pic>
        <p:nvPicPr>
          <p:cNvPr id="7" name="Picture 6">
            <a:extLst>
              <a:ext uri="{FF2B5EF4-FFF2-40B4-BE49-F238E27FC236}">
                <a16:creationId xmlns:a16="http://schemas.microsoft.com/office/drawing/2014/main" id="{629DEE7E-DA4E-DB43-9213-9621E277FE0A}"/>
              </a:ext>
            </a:extLst>
          </p:cNvPr>
          <p:cNvPicPr>
            <a:picLocks noChangeAspect="1"/>
          </p:cNvPicPr>
          <p:nvPr/>
        </p:nvPicPr>
        <p:blipFill rotWithShape="1">
          <a:blip r:embed="rId2"/>
          <a:srcRect r="67237" b="1348"/>
          <a:stretch/>
        </p:blipFill>
        <p:spPr>
          <a:xfrm>
            <a:off x="4722781" y="2258494"/>
            <a:ext cx="376035" cy="422714"/>
          </a:xfrm>
          <a:prstGeom prst="rect">
            <a:avLst/>
          </a:prstGeom>
        </p:spPr>
      </p:pic>
      <p:pic>
        <p:nvPicPr>
          <p:cNvPr id="8" name="Picture 7">
            <a:extLst>
              <a:ext uri="{FF2B5EF4-FFF2-40B4-BE49-F238E27FC236}">
                <a16:creationId xmlns:a16="http://schemas.microsoft.com/office/drawing/2014/main" id="{C1AA9CE9-8659-394B-833B-9A487B71B1A5}"/>
              </a:ext>
            </a:extLst>
          </p:cNvPr>
          <p:cNvPicPr>
            <a:picLocks noChangeAspect="1"/>
          </p:cNvPicPr>
          <p:nvPr/>
        </p:nvPicPr>
        <p:blipFill rotWithShape="1">
          <a:blip r:embed="rId2"/>
          <a:srcRect l="69428" t="4850" r="2181" b="-3504"/>
          <a:stretch/>
        </p:blipFill>
        <p:spPr>
          <a:xfrm>
            <a:off x="7624768" y="2258494"/>
            <a:ext cx="325862" cy="422714"/>
          </a:xfrm>
          <a:prstGeom prst="rect">
            <a:avLst/>
          </a:prstGeom>
        </p:spPr>
      </p:pic>
    </p:spTree>
    <p:extLst>
      <p:ext uri="{BB962C8B-B14F-4D97-AF65-F5344CB8AC3E}">
        <p14:creationId xmlns:p14="http://schemas.microsoft.com/office/powerpoint/2010/main" val="3524121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874B-98B1-6C44-BCE4-ABEED44DD39B}"/>
              </a:ext>
            </a:extLst>
          </p:cNvPr>
          <p:cNvSpPr>
            <a:spLocks noGrp="1"/>
          </p:cNvSpPr>
          <p:nvPr>
            <p:ph type="title"/>
          </p:nvPr>
        </p:nvSpPr>
        <p:spPr/>
        <p:txBody>
          <a:bodyPr/>
          <a:lstStyle/>
          <a:p>
            <a:r>
              <a:rPr lang="en-CA"/>
              <a:t>Steps</a:t>
            </a:r>
            <a:endParaRPr lang="en-US"/>
          </a:p>
        </p:txBody>
      </p:sp>
      <p:pic>
        <p:nvPicPr>
          <p:cNvPr id="4" name="Picture 3">
            <a:extLst>
              <a:ext uri="{FF2B5EF4-FFF2-40B4-BE49-F238E27FC236}">
                <a16:creationId xmlns:a16="http://schemas.microsoft.com/office/drawing/2014/main" id="{730ECECD-C84F-CC46-86EC-4E186C5A95EE}"/>
              </a:ext>
            </a:extLst>
          </p:cNvPr>
          <p:cNvPicPr>
            <a:picLocks noChangeAspect="1"/>
          </p:cNvPicPr>
          <p:nvPr/>
        </p:nvPicPr>
        <p:blipFill rotWithShape="1">
          <a:blip r:embed="rId2"/>
          <a:srcRect l="1205" r="1891"/>
          <a:stretch/>
        </p:blipFill>
        <p:spPr>
          <a:xfrm>
            <a:off x="108489" y="1352548"/>
            <a:ext cx="12048038" cy="5094747"/>
          </a:xfrm>
          <a:prstGeom prst="rect">
            <a:avLst/>
          </a:prstGeom>
        </p:spPr>
      </p:pic>
    </p:spTree>
    <p:extLst>
      <p:ext uri="{BB962C8B-B14F-4D97-AF65-F5344CB8AC3E}">
        <p14:creationId xmlns:p14="http://schemas.microsoft.com/office/powerpoint/2010/main" val="4041454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7EF7-77C8-1E4A-B6D9-496EEE21C534}"/>
              </a:ext>
            </a:extLst>
          </p:cNvPr>
          <p:cNvSpPr>
            <a:spLocks noGrp="1"/>
          </p:cNvSpPr>
          <p:nvPr>
            <p:ph type="title"/>
          </p:nvPr>
        </p:nvSpPr>
        <p:spPr/>
        <p:txBody>
          <a:bodyPr/>
          <a:lstStyle/>
          <a:p>
            <a:r>
              <a:rPr lang="en-US" dirty="0"/>
              <a:t>Transfer learning Examples</a:t>
            </a:r>
          </a:p>
        </p:txBody>
      </p:sp>
      <p:pic>
        <p:nvPicPr>
          <p:cNvPr id="4" name="Picture 3" descr="Qr code&#10;&#10;Description automatically generated">
            <a:extLst>
              <a:ext uri="{FF2B5EF4-FFF2-40B4-BE49-F238E27FC236}">
                <a16:creationId xmlns:a16="http://schemas.microsoft.com/office/drawing/2014/main" id="{558A725F-A3D7-6D4D-92C0-5A09F8F0E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15" y="1631160"/>
            <a:ext cx="10190569" cy="4861715"/>
          </a:xfrm>
          <a:prstGeom prst="rect">
            <a:avLst/>
          </a:prstGeom>
        </p:spPr>
      </p:pic>
    </p:spTree>
    <p:extLst>
      <p:ext uri="{BB962C8B-B14F-4D97-AF65-F5344CB8AC3E}">
        <p14:creationId xmlns:p14="http://schemas.microsoft.com/office/powerpoint/2010/main" val="2295253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a:t>Step 1: General domain LM pre-training</a:t>
            </a:r>
            <a:endParaRPr lang="en-US"/>
          </a:p>
        </p:txBody>
      </p:sp>
    </p:spTree>
    <p:extLst>
      <p:ext uri="{BB962C8B-B14F-4D97-AF65-F5344CB8AC3E}">
        <p14:creationId xmlns:p14="http://schemas.microsoft.com/office/powerpoint/2010/main" val="1434798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B930-FF6E-EF42-85FF-0DCB2C096397}"/>
              </a:ext>
            </a:extLst>
          </p:cNvPr>
          <p:cNvSpPr>
            <a:spLocks noGrp="1"/>
          </p:cNvSpPr>
          <p:nvPr>
            <p:ph type="title"/>
          </p:nvPr>
        </p:nvSpPr>
        <p:spPr/>
        <p:txBody>
          <a:bodyPr/>
          <a:lstStyle/>
          <a:p>
            <a:r>
              <a:rPr lang="en-CA"/>
              <a:t>General domain LM pre-training</a:t>
            </a:r>
            <a:endParaRPr lang="en-US"/>
          </a:p>
        </p:txBody>
      </p:sp>
      <p:sp>
        <p:nvSpPr>
          <p:cNvPr id="3" name="Content Placeholder 2">
            <a:extLst>
              <a:ext uri="{FF2B5EF4-FFF2-40B4-BE49-F238E27FC236}">
                <a16:creationId xmlns:a16="http://schemas.microsoft.com/office/drawing/2014/main" id="{73B92ECE-01D3-5343-87D8-B5C8F7A7CCEB}"/>
              </a:ext>
            </a:extLst>
          </p:cNvPr>
          <p:cNvSpPr>
            <a:spLocks noGrp="1"/>
          </p:cNvSpPr>
          <p:nvPr>
            <p:ph idx="1"/>
          </p:nvPr>
        </p:nvSpPr>
        <p:spPr/>
        <p:txBody>
          <a:bodyPr/>
          <a:lstStyle/>
          <a:p>
            <a:r>
              <a:rPr lang="en-CA"/>
              <a:t>Used </a:t>
            </a:r>
            <a:r>
              <a:rPr lang="en-CA" err="1"/>
              <a:t>AvSGD</a:t>
            </a:r>
            <a:r>
              <a:rPr lang="en-CA"/>
              <a:t> Weight-Dropped LSTM (AWD-LSTM, </a:t>
            </a:r>
            <a:r>
              <a:rPr lang="en-CA" err="1"/>
              <a:t>Merity</a:t>
            </a:r>
            <a:r>
              <a:rPr lang="en-CA"/>
              <a:t> et al. 2017)</a:t>
            </a:r>
          </a:p>
          <a:p>
            <a:r>
              <a:rPr lang="en-CA"/>
              <a:t>LM pre-trained on Wikitext-103 (103M words)</a:t>
            </a:r>
          </a:p>
          <a:p>
            <a:r>
              <a:rPr lang="en-CA"/>
              <a:t>Expensive, but performed only once</a:t>
            </a:r>
          </a:p>
          <a:p>
            <a:r>
              <a:rPr lang="en-CA"/>
              <a:t>Improves performance and convergence of downstream tasks</a:t>
            </a:r>
          </a:p>
          <a:p>
            <a:endParaRPr lang="en-US"/>
          </a:p>
        </p:txBody>
      </p:sp>
    </p:spTree>
    <p:extLst>
      <p:ext uri="{BB962C8B-B14F-4D97-AF65-F5344CB8AC3E}">
        <p14:creationId xmlns:p14="http://schemas.microsoft.com/office/powerpoint/2010/main" val="4692499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a:t>Step 2: Target task LM pre-training</a:t>
            </a:r>
            <a:endParaRPr lang="en-US"/>
          </a:p>
        </p:txBody>
      </p:sp>
    </p:spTree>
    <p:extLst>
      <p:ext uri="{BB962C8B-B14F-4D97-AF65-F5344CB8AC3E}">
        <p14:creationId xmlns:p14="http://schemas.microsoft.com/office/powerpoint/2010/main" val="1926878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A49-4ED3-CC4A-AFE6-27EA71B811FE}"/>
              </a:ext>
            </a:extLst>
          </p:cNvPr>
          <p:cNvSpPr>
            <a:spLocks noGrp="1"/>
          </p:cNvSpPr>
          <p:nvPr>
            <p:ph type="title"/>
          </p:nvPr>
        </p:nvSpPr>
        <p:spPr/>
        <p:txBody>
          <a:bodyPr/>
          <a:lstStyle/>
          <a:p>
            <a:r>
              <a:rPr lang="en-CA"/>
              <a:t>Target task LM fine-tuning</a:t>
            </a:r>
            <a:endParaRPr lang="en-US"/>
          </a:p>
        </p:txBody>
      </p:sp>
      <p:sp>
        <p:nvSpPr>
          <p:cNvPr id="3" name="Content Placeholder 2">
            <a:extLst>
              <a:ext uri="{FF2B5EF4-FFF2-40B4-BE49-F238E27FC236}">
                <a16:creationId xmlns:a16="http://schemas.microsoft.com/office/drawing/2014/main" id="{998186CD-48F9-5748-9F40-DA91D886EDB9}"/>
              </a:ext>
            </a:extLst>
          </p:cNvPr>
          <p:cNvSpPr>
            <a:spLocks noGrp="1"/>
          </p:cNvSpPr>
          <p:nvPr>
            <p:ph idx="1"/>
          </p:nvPr>
        </p:nvSpPr>
        <p:spPr/>
        <p:txBody>
          <a:bodyPr/>
          <a:lstStyle/>
          <a:p>
            <a:r>
              <a:rPr lang="en-CA"/>
              <a:t>Data for the target task is likely from a different distribution</a:t>
            </a:r>
          </a:p>
          <a:p>
            <a:r>
              <a:rPr lang="en-CA"/>
              <a:t>Fine-tune the LM on data of the target task</a:t>
            </a:r>
          </a:p>
          <a:p>
            <a:r>
              <a:rPr lang="en-CA"/>
              <a:t>This stage converges faster</a:t>
            </a:r>
          </a:p>
          <a:p>
            <a:r>
              <a:rPr lang="en-CA"/>
              <a:t>Allows to train a robust LM even on small datasets</a:t>
            </a:r>
          </a:p>
          <a:p>
            <a:r>
              <a:rPr lang="en-CA"/>
              <a:t>Two approaches to fine-tuning:</a:t>
            </a:r>
          </a:p>
          <a:p>
            <a:pPr lvl="1"/>
            <a:r>
              <a:rPr lang="en-CA" sz="2800"/>
              <a:t>Discriminative fine-tuning</a:t>
            </a:r>
          </a:p>
          <a:p>
            <a:pPr lvl="1"/>
            <a:r>
              <a:rPr lang="en-CA" sz="2800"/>
              <a:t>Slanted triangular learning rates</a:t>
            </a:r>
          </a:p>
          <a:p>
            <a:pPr lvl="1"/>
            <a:endParaRPr lang="en-US"/>
          </a:p>
        </p:txBody>
      </p:sp>
    </p:spTree>
    <p:extLst>
      <p:ext uri="{BB962C8B-B14F-4D97-AF65-F5344CB8AC3E}">
        <p14:creationId xmlns:p14="http://schemas.microsoft.com/office/powerpoint/2010/main" val="3421006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a:t>Discriminative fine-tuning</a:t>
            </a:r>
            <a:endParaRPr lang="en-US"/>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p:txBody>
          <a:bodyPr/>
          <a:lstStyle/>
          <a:p>
            <a:r>
              <a:rPr lang="en-CA"/>
              <a:t>Different layers capture </a:t>
            </a:r>
            <a:r>
              <a:rPr lang="en-CA" i="1"/>
              <a:t>different types of information</a:t>
            </a:r>
            <a:r>
              <a:rPr lang="en-CA"/>
              <a:t>, hence, they should be fine-tuned to </a:t>
            </a:r>
            <a:r>
              <a:rPr lang="en-CA" i="1"/>
              <a:t>different extents</a:t>
            </a:r>
          </a:p>
          <a:p>
            <a:r>
              <a:rPr lang="en-CA"/>
              <a:t>Instead of using one learning rate for </a:t>
            </a:r>
            <a:r>
              <a:rPr lang="en-CA" i="1"/>
              <a:t>all</a:t>
            </a:r>
            <a:r>
              <a:rPr lang="en-CA"/>
              <a:t> layers, tune </a:t>
            </a:r>
            <a:r>
              <a:rPr lang="en-CA" i="1"/>
              <a:t>each</a:t>
            </a:r>
            <a:r>
              <a:rPr lang="en-CA"/>
              <a:t> layer with different learning rates.</a:t>
            </a:r>
          </a:p>
          <a:p>
            <a:r>
              <a:rPr lang="en-CA"/>
              <a:t>Regular SGD:</a:t>
            </a:r>
          </a:p>
          <a:p>
            <a:endParaRPr lang="en-CA"/>
          </a:p>
          <a:p>
            <a:endParaRPr lang="en-CA"/>
          </a:p>
          <a:p>
            <a:pPr marL="0" indent="0">
              <a:buNone/>
            </a:pPr>
            <a:r>
              <a:rPr lang="en-CA"/>
              <a:t>   where     is the learning rate and               is the gradient with regard to the model’s objective function</a:t>
            </a:r>
          </a:p>
          <a:p>
            <a:endParaRPr lang="en-CA"/>
          </a:p>
          <a:p>
            <a:endParaRPr lang="en-CA"/>
          </a:p>
          <a:p>
            <a:pPr marL="0" indent="0">
              <a:buNone/>
            </a:pPr>
            <a:endParaRPr lang="en-US"/>
          </a:p>
        </p:txBody>
      </p:sp>
      <p:pic>
        <p:nvPicPr>
          <p:cNvPr id="4" name="Picture 3">
            <a:extLst>
              <a:ext uri="{FF2B5EF4-FFF2-40B4-BE49-F238E27FC236}">
                <a16:creationId xmlns:a16="http://schemas.microsoft.com/office/drawing/2014/main" id="{FAEA50F1-BEA0-3842-AA61-D167B339C46C}"/>
              </a:ext>
            </a:extLst>
          </p:cNvPr>
          <p:cNvPicPr>
            <a:picLocks noChangeAspect="1"/>
          </p:cNvPicPr>
          <p:nvPr/>
        </p:nvPicPr>
        <p:blipFill>
          <a:blip r:embed="rId2"/>
          <a:stretch>
            <a:fillRect/>
          </a:stretch>
        </p:blipFill>
        <p:spPr>
          <a:xfrm>
            <a:off x="2990996" y="4070303"/>
            <a:ext cx="4513985" cy="864005"/>
          </a:xfrm>
          <a:prstGeom prst="rect">
            <a:avLst/>
          </a:prstGeom>
        </p:spPr>
      </p:pic>
      <p:pic>
        <p:nvPicPr>
          <p:cNvPr id="8" name="Picture 7">
            <a:extLst>
              <a:ext uri="{FF2B5EF4-FFF2-40B4-BE49-F238E27FC236}">
                <a16:creationId xmlns:a16="http://schemas.microsoft.com/office/drawing/2014/main" id="{82D93AF9-CE6E-3C4C-A49C-BBF70E5EDBF2}"/>
              </a:ext>
            </a:extLst>
          </p:cNvPr>
          <p:cNvPicPr>
            <a:picLocks noChangeAspect="1"/>
          </p:cNvPicPr>
          <p:nvPr/>
        </p:nvPicPr>
        <p:blipFill>
          <a:blip r:embed="rId3"/>
          <a:stretch>
            <a:fillRect/>
          </a:stretch>
        </p:blipFill>
        <p:spPr>
          <a:xfrm>
            <a:off x="2121618" y="5155361"/>
            <a:ext cx="328283" cy="443182"/>
          </a:xfrm>
          <a:prstGeom prst="rect">
            <a:avLst/>
          </a:prstGeom>
        </p:spPr>
      </p:pic>
      <p:pic>
        <p:nvPicPr>
          <p:cNvPr id="9" name="Picture 8">
            <a:extLst>
              <a:ext uri="{FF2B5EF4-FFF2-40B4-BE49-F238E27FC236}">
                <a16:creationId xmlns:a16="http://schemas.microsoft.com/office/drawing/2014/main" id="{05BD6733-C021-0F4D-B793-B770D0179001}"/>
              </a:ext>
            </a:extLst>
          </p:cNvPr>
          <p:cNvPicPr>
            <a:picLocks noChangeAspect="1"/>
          </p:cNvPicPr>
          <p:nvPr/>
        </p:nvPicPr>
        <p:blipFill rotWithShape="1">
          <a:blip r:embed="rId2"/>
          <a:srcRect l="64137" t="16466" r="3795" b="11986"/>
          <a:stretch/>
        </p:blipFill>
        <p:spPr>
          <a:xfrm>
            <a:off x="5817080" y="5120855"/>
            <a:ext cx="1118558" cy="477688"/>
          </a:xfrm>
          <a:prstGeom prst="rect">
            <a:avLst/>
          </a:prstGeom>
        </p:spPr>
      </p:pic>
    </p:spTree>
    <p:extLst>
      <p:ext uri="{BB962C8B-B14F-4D97-AF65-F5344CB8AC3E}">
        <p14:creationId xmlns:p14="http://schemas.microsoft.com/office/powerpoint/2010/main" val="1881573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D31EC5-CBBA-3F44-8890-7DDE10983D9E}"/>
              </a:ext>
            </a:extLst>
          </p:cNvPr>
          <p:cNvPicPr>
            <a:picLocks noChangeAspect="1"/>
          </p:cNvPicPr>
          <p:nvPr/>
        </p:nvPicPr>
        <p:blipFill rotWithShape="1">
          <a:blip r:embed="rId2"/>
          <a:srcRect t="17302"/>
          <a:stretch/>
        </p:blipFill>
        <p:spPr>
          <a:xfrm>
            <a:off x="4872725" y="2262956"/>
            <a:ext cx="2178417" cy="568894"/>
          </a:xfrm>
          <a:prstGeom prst="rect">
            <a:avLst/>
          </a:prstGeom>
        </p:spPr>
      </p:pic>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a:t>Discriminative fine-tuning (cont.)</a:t>
            </a:r>
            <a:endParaRPr lang="en-US"/>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a:xfrm>
            <a:off x="838200" y="1825625"/>
            <a:ext cx="10515600" cy="4730450"/>
          </a:xfrm>
        </p:spPr>
        <p:txBody>
          <a:bodyPr>
            <a:normAutofit/>
          </a:bodyPr>
          <a:lstStyle/>
          <a:p>
            <a:r>
              <a:rPr lang="en-CA" sz="3200"/>
              <a:t>Discriminative fine-tuning:</a:t>
            </a:r>
          </a:p>
          <a:p>
            <a:pPr lvl="1"/>
            <a:r>
              <a:rPr lang="en-CA" sz="2800"/>
              <a:t>Split parameters    into                            where      contains the parameters of the model at the 𝑙-</a:t>
            </a:r>
            <a:r>
              <a:rPr lang="en-CA" sz="2800" err="1"/>
              <a:t>th</a:t>
            </a:r>
            <a:r>
              <a:rPr lang="en-CA" sz="2800"/>
              <a:t> layer and 𝑳 is the number of layers of the model</a:t>
            </a:r>
            <a:endParaRPr lang="en-CA" sz="3200"/>
          </a:p>
          <a:p>
            <a:pPr lvl="1"/>
            <a:r>
              <a:rPr lang="en-CA" sz="2800"/>
              <a:t> Obtain                          where      is the learning rate of the 𝑙-</a:t>
            </a:r>
            <a:r>
              <a:rPr lang="en-CA" sz="2800" err="1"/>
              <a:t>th</a:t>
            </a:r>
            <a:r>
              <a:rPr lang="en-CA" sz="2800"/>
              <a:t> layer</a:t>
            </a:r>
            <a:endParaRPr lang="en-CA" sz="3200"/>
          </a:p>
          <a:p>
            <a:pPr lvl="1"/>
            <a:r>
              <a:rPr lang="en-CA" sz="3200"/>
              <a:t> </a:t>
            </a:r>
            <a:r>
              <a:rPr lang="en-CA" sz="2800"/>
              <a:t>SGD update with discriminative fine-tuning:</a:t>
            </a:r>
          </a:p>
          <a:p>
            <a:pPr lvl="1"/>
            <a:endParaRPr lang="en-CA" sz="2800"/>
          </a:p>
          <a:p>
            <a:pPr lvl="1"/>
            <a:endParaRPr lang="en-CA" sz="2800"/>
          </a:p>
          <a:p>
            <a:pPr lvl="1"/>
            <a:r>
              <a:rPr lang="en-CA" sz="2800"/>
              <a:t>Fine tune the last layer      and use                          as the learning rate for lower layers</a:t>
            </a:r>
          </a:p>
          <a:p>
            <a:pPr marL="0" indent="0">
              <a:buNone/>
            </a:pPr>
            <a:endParaRPr lang="en-CA"/>
          </a:p>
          <a:p>
            <a:pPr marL="0" indent="0">
              <a:buNone/>
            </a:pPr>
            <a:endParaRPr lang="en-US"/>
          </a:p>
        </p:txBody>
      </p:sp>
      <p:pic>
        <p:nvPicPr>
          <p:cNvPr id="5" name="Picture 4">
            <a:extLst>
              <a:ext uri="{FF2B5EF4-FFF2-40B4-BE49-F238E27FC236}">
                <a16:creationId xmlns:a16="http://schemas.microsoft.com/office/drawing/2014/main" id="{3CF30A88-C0F2-4E4A-A63D-04BCD445809C}"/>
              </a:ext>
            </a:extLst>
          </p:cNvPr>
          <p:cNvPicPr>
            <a:picLocks noChangeAspect="1"/>
          </p:cNvPicPr>
          <p:nvPr/>
        </p:nvPicPr>
        <p:blipFill>
          <a:blip r:embed="rId3"/>
          <a:stretch>
            <a:fillRect/>
          </a:stretch>
        </p:blipFill>
        <p:spPr>
          <a:xfrm>
            <a:off x="3676770" y="4437729"/>
            <a:ext cx="4275524" cy="893393"/>
          </a:xfrm>
          <a:prstGeom prst="rect">
            <a:avLst/>
          </a:prstGeom>
        </p:spPr>
      </p:pic>
      <p:pic>
        <p:nvPicPr>
          <p:cNvPr id="7" name="Picture 6">
            <a:extLst>
              <a:ext uri="{FF2B5EF4-FFF2-40B4-BE49-F238E27FC236}">
                <a16:creationId xmlns:a16="http://schemas.microsoft.com/office/drawing/2014/main" id="{A10A0518-C023-4444-8FE6-7AB4E423D40C}"/>
              </a:ext>
            </a:extLst>
          </p:cNvPr>
          <p:cNvPicPr>
            <a:picLocks noChangeAspect="1"/>
          </p:cNvPicPr>
          <p:nvPr/>
        </p:nvPicPr>
        <p:blipFill rotWithShape="1">
          <a:blip r:embed="rId2"/>
          <a:srcRect l="10966" t="13619" r="77798" b="9002"/>
          <a:stretch/>
        </p:blipFill>
        <p:spPr>
          <a:xfrm>
            <a:off x="4004574" y="2241125"/>
            <a:ext cx="244759" cy="532308"/>
          </a:xfrm>
          <a:prstGeom prst="rect">
            <a:avLst/>
          </a:prstGeom>
        </p:spPr>
      </p:pic>
      <p:pic>
        <p:nvPicPr>
          <p:cNvPr id="8" name="Picture 7">
            <a:extLst>
              <a:ext uri="{FF2B5EF4-FFF2-40B4-BE49-F238E27FC236}">
                <a16:creationId xmlns:a16="http://schemas.microsoft.com/office/drawing/2014/main" id="{52CED301-0B28-D441-9B92-FF2C1C9EE4BA}"/>
              </a:ext>
            </a:extLst>
          </p:cNvPr>
          <p:cNvPicPr>
            <a:picLocks noChangeAspect="1"/>
          </p:cNvPicPr>
          <p:nvPr/>
        </p:nvPicPr>
        <p:blipFill>
          <a:blip r:embed="rId4"/>
          <a:stretch>
            <a:fillRect/>
          </a:stretch>
        </p:blipFill>
        <p:spPr>
          <a:xfrm>
            <a:off x="8070234" y="2262956"/>
            <a:ext cx="427248" cy="461428"/>
          </a:xfrm>
          <a:prstGeom prst="rect">
            <a:avLst/>
          </a:prstGeom>
        </p:spPr>
      </p:pic>
      <p:pic>
        <p:nvPicPr>
          <p:cNvPr id="9" name="Picture 8">
            <a:extLst>
              <a:ext uri="{FF2B5EF4-FFF2-40B4-BE49-F238E27FC236}">
                <a16:creationId xmlns:a16="http://schemas.microsoft.com/office/drawing/2014/main" id="{3F90CFB7-51ED-BC44-AC19-58830B0EB66A}"/>
              </a:ext>
            </a:extLst>
          </p:cNvPr>
          <p:cNvPicPr>
            <a:picLocks noChangeAspect="1"/>
          </p:cNvPicPr>
          <p:nvPr/>
        </p:nvPicPr>
        <p:blipFill rotWithShape="1">
          <a:blip r:embed="rId5"/>
          <a:srcRect t="6868" b="1"/>
          <a:stretch/>
        </p:blipFill>
        <p:spPr>
          <a:xfrm>
            <a:off x="2702105" y="3517072"/>
            <a:ext cx="2022894" cy="506138"/>
          </a:xfrm>
          <a:prstGeom prst="rect">
            <a:avLst/>
          </a:prstGeom>
        </p:spPr>
      </p:pic>
      <p:pic>
        <p:nvPicPr>
          <p:cNvPr id="10" name="Picture 9">
            <a:extLst>
              <a:ext uri="{FF2B5EF4-FFF2-40B4-BE49-F238E27FC236}">
                <a16:creationId xmlns:a16="http://schemas.microsoft.com/office/drawing/2014/main" id="{24066E68-4F21-9C4D-ACE8-4EC65BB4568B}"/>
              </a:ext>
            </a:extLst>
          </p:cNvPr>
          <p:cNvPicPr>
            <a:picLocks noChangeAspect="1"/>
          </p:cNvPicPr>
          <p:nvPr/>
        </p:nvPicPr>
        <p:blipFill>
          <a:blip r:embed="rId6"/>
          <a:stretch>
            <a:fillRect/>
          </a:stretch>
        </p:blipFill>
        <p:spPr>
          <a:xfrm>
            <a:off x="5708620" y="3517072"/>
            <a:ext cx="411237" cy="506137"/>
          </a:xfrm>
          <a:prstGeom prst="rect">
            <a:avLst/>
          </a:prstGeom>
        </p:spPr>
      </p:pic>
      <p:grpSp>
        <p:nvGrpSpPr>
          <p:cNvPr id="14" name="Group 13">
            <a:extLst>
              <a:ext uri="{FF2B5EF4-FFF2-40B4-BE49-F238E27FC236}">
                <a16:creationId xmlns:a16="http://schemas.microsoft.com/office/drawing/2014/main" id="{9D78B9D5-89CC-5047-ABCC-F6C1E8817CDA}"/>
              </a:ext>
            </a:extLst>
          </p:cNvPr>
          <p:cNvGrpSpPr/>
          <p:nvPr/>
        </p:nvGrpSpPr>
        <p:grpSpPr>
          <a:xfrm>
            <a:off x="6566860" y="5329166"/>
            <a:ext cx="1979763" cy="469900"/>
            <a:chOff x="6256307" y="5294660"/>
            <a:chExt cx="1979763" cy="469900"/>
          </a:xfrm>
        </p:grpSpPr>
        <p:pic>
          <p:nvPicPr>
            <p:cNvPr id="11" name="Picture 10">
              <a:extLst>
                <a:ext uri="{FF2B5EF4-FFF2-40B4-BE49-F238E27FC236}">
                  <a16:creationId xmlns:a16="http://schemas.microsoft.com/office/drawing/2014/main" id="{FC080A2D-8900-A54D-9253-905671A45DC1}"/>
                </a:ext>
              </a:extLst>
            </p:cNvPr>
            <p:cNvPicPr>
              <a:picLocks noChangeAspect="1"/>
            </p:cNvPicPr>
            <p:nvPr/>
          </p:nvPicPr>
          <p:blipFill>
            <a:blip r:embed="rId7"/>
            <a:stretch>
              <a:fillRect/>
            </a:stretch>
          </p:blipFill>
          <p:spPr>
            <a:xfrm>
              <a:off x="6256307" y="5333516"/>
              <a:ext cx="990600" cy="393700"/>
            </a:xfrm>
            <a:prstGeom prst="rect">
              <a:avLst/>
            </a:prstGeom>
          </p:spPr>
        </p:pic>
        <p:pic>
          <p:nvPicPr>
            <p:cNvPr id="12" name="Picture 11">
              <a:extLst>
                <a:ext uri="{FF2B5EF4-FFF2-40B4-BE49-F238E27FC236}">
                  <a16:creationId xmlns:a16="http://schemas.microsoft.com/office/drawing/2014/main" id="{3E73528F-53B4-234C-A8EE-DA3CD0B618A1}"/>
                </a:ext>
              </a:extLst>
            </p:cNvPr>
            <p:cNvPicPr>
              <a:picLocks noChangeAspect="1"/>
            </p:cNvPicPr>
            <p:nvPr/>
          </p:nvPicPr>
          <p:blipFill>
            <a:blip r:embed="rId8"/>
            <a:stretch>
              <a:fillRect/>
            </a:stretch>
          </p:blipFill>
          <p:spPr>
            <a:xfrm>
              <a:off x="7321670" y="5294660"/>
              <a:ext cx="914400" cy="469900"/>
            </a:xfrm>
            <a:prstGeom prst="rect">
              <a:avLst/>
            </a:prstGeom>
          </p:spPr>
        </p:pic>
      </p:grpSp>
      <p:pic>
        <p:nvPicPr>
          <p:cNvPr id="13" name="Picture 12">
            <a:extLst>
              <a:ext uri="{FF2B5EF4-FFF2-40B4-BE49-F238E27FC236}">
                <a16:creationId xmlns:a16="http://schemas.microsoft.com/office/drawing/2014/main" id="{D4D57393-61F8-E941-B1C4-67DB4D157A1C}"/>
              </a:ext>
            </a:extLst>
          </p:cNvPr>
          <p:cNvPicPr>
            <a:picLocks noChangeAspect="1"/>
          </p:cNvPicPr>
          <p:nvPr/>
        </p:nvPicPr>
        <p:blipFill>
          <a:blip r:embed="rId9"/>
          <a:stretch>
            <a:fillRect/>
          </a:stretch>
        </p:blipFill>
        <p:spPr>
          <a:xfrm>
            <a:off x="4907231" y="5367866"/>
            <a:ext cx="419100" cy="431800"/>
          </a:xfrm>
          <a:prstGeom prst="rect">
            <a:avLst/>
          </a:prstGeom>
        </p:spPr>
      </p:pic>
    </p:spTree>
    <p:extLst>
      <p:ext uri="{BB962C8B-B14F-4D97-AF65-F5344CB8AC3E}">
        <p14:creationId xmlns:p14="http://schemas.microsoft.com/office/powerpoint/2010/main" val="2145277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5163CD-D2FD-E34E-ACA8-AA1707ECAF43}"/>
              </a:ext>
            </a:extLst>
          </p:cNvPr>
          <p:cNvPicPr>
            <a:picLocks noChangeAspect="1"/>
          </p:cNvPicPr>
          <p:nvPr/>
        </p:nvPicPr>
        <p:blipFill>
          <a:blip r:embed="rId3"/>
          <a:stretch>
            <a:fillRect/>
          </a:stretch>
        </p:blipFill>
        <p:spPr>
          <a:xfrm>
            <a:off x="5809415" y="2579158"/>
            <a:ext cx="6233059" cy="4278842"/>
          </a:xfrm>
          <a:prstGeom prst="rect">
            <a:avLst/>
          </a:prstGeom>
        </p:spPr>
      </p:pic>
      <p:sp>
        <p:nvSpPr>
          <p:cNvPr id="2" name="Title 1">
            <a:extLst>
              <a:ext uri="{FF2B5EF4-FFF2-40B4-BE49-F238E27FC236}">
                <a16:creationId xmlns:a16="http://schemas.microsoft.com/office/drawing/2014/main" id="{9CF0ECB3-23EF-2342-BB68-AC98EF327175}"/>
              </a:ext>
            </a:extLst>
          </p:cNvPr>
          <p:cNvSpPr>
            <a:spLocks noGrp="1"/>
          </p:cNvSpPr>
          <p:nvPr>
            <p:ph type="title"/>
          </p:nvPr>
        </p:nvSpPr>
        <p:spPr>
          <a:xfrm>
            <a:off x="838200" y="37318"/>
            <a:ext cx="10515600" cy="1325563"/>
          </a:xfrm>
        </p:spPr>
        <p:txBody>
          <a:bodyPr/>
          <a:lstStyle/>
          <a:p>
            <a:r>
              <a:rPr lang="en-CA"/>
              <a:t>Slanted triangular learning rates (STLR)</a:t>
            </a:r>
            <a:endParaRPr lang="en-US"/>
          </a:p>
        </p:txBody>
      </p:sp>
      <p:sp>
        <p:nvSpPr>
          <p:cNvPr id="3" name="Content Placeholder 2">
            <a:extLst>
              <a:ext uri="{FF2B5EF4-FFF2-40B4-BE49-F238E27FC236}">
                <a16:creationId xmlns:a16="http://schemas.microsoft.com/office/drawing/2014/main" id="{27EFA3B2-1ADD-B64C-8251-46525B7921E2}"/>
              </a:ext>
            </a:extLst>
          </p:cNvPr>
          <p:cNvSpPr>
            <a:spLocks noGrp="1"/>
          </p:cNvSpPr>
          <p:nvPr>
            <p:ph idx="1"/>
          </p:nvPr>
        </p:nvSpPr>
        <p:spPr>
          <a:xfrm>
            <a:off x="1" y="1224951"/>
            <a:ext cx="12042474" cy="4883001"/>
          </a:xfrm>
        </p:spPr>
        <p:txBody>
          <a:bodyPr/>
          <a:lstStyle/>
          <a:p>
            <a:r>
              <a:rPr lang="en-CA"/>
              <a:t>Intuition for adapting parameters to task-specific features:</a:t>
            </a:r>
          </a:p>
          <a:p>
            <a:pPr lvl="1"/>
            <a:r>
              <a:rPr lang="en-CA"/>
              <a:t>At the beginning of training: quickly converge to a suitable region of the parameter space</a:t>
            </a:r>
          </a:p>
          <a:p>
            <a:pPr lvl="1"/>
            <a:r>
              <a:rPr lang="en-CA"/>
              <a:t>Later during training: refine the parameters</a:t>
            </a:r>
          </a:p>
        </p:txBody>
      </p:sp>
      <p:pic>
        <p:nvPicPr>
          <p:cNvPr id="5" name="Picture 4">
            <a:extLst>
              <a:ext uri="{FF2B5EF4-FFF2-40B4-BE49-F238E27FC236}">
                <a16:creationId xmlns:a16="http://schemas.microsoft.com/office/drawing/2014/main" id="{31BB863D-0CFB-9D46-BA95-91BCC48271D9}"/>
              </a:ext>
            </a:extLst>
          </p:cNvPr>
          <p:cNvPicPr>
            <a:picLocks noChangeAspect="1"/>
          </p:cNvPicPr>
          <p:nvPr/>
        </p:nvPicPr>
        <p:blipFill>
          <a:blip r:embed="rId4"/>
          <a:stretch>
            <a:fillRect/>
          </a:stretch>
        </p:blipFill>
        <p:spPr>
          <a:xfrm>
            <a:off x="208715" y="3223553"/>
            <a:ext cx="5600700" cy="2476500"/>
          </a:xfrm>
          <a:prstGeom prst="rect">
            <a:avLst/>
          </a:prstGeom>
        </p:spPr>
      </p:pic>
    </p:spTree>
    <p:extLst>
      <p:ext uri="{BB962C8B-B14F-4D97-AF65-F5344CB8AC3E}">
        <p14:creationId xmlns:p14="http://schemas.microsoft.com/office/powerpoint/2010/main" val="357924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a:t>Step 3: Target task classifier fine-tuning</a:t>
            </a:r>
            <a:endParaRPr lang="en-US"/>
          </a:p>
        </p:txBody>
      </p:sp>
    </p:spTree>
    <p:extLst>
      <p:ext uri="{BB962C8B-B14F-4D97-AF65-F5344CB8AC3E}">
        <p14:creationId xmlns:p14="http://schemas.microsoft.com/office/powerpoint/2010/main" val="33287452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3F5E-8E7C-9F40-AB58-0FB9C12B963D}"/>
              </a:ext>
            </a:extLst>
          </p:cNvPr>
          <p:cNvSpPr>
            <a:spLocks noGrp="1"/>
          </p:cNvSpPr>
          <p:nvPr>
            <p:ph type="title"/>
          </p:nvPr>
        </p:nvSpPr>
        <p:spPr/>
        <p:txBody>
          <a:bodyPr/>
          <a:lstStyle/>
          <a:p>
            <a:r>
              <a:rPr lang="en-CA"/>
              <a:t>Target task classifier fine-tuning</a:t>
            </a:r>
            <a:endParaRPr lang="en-US"/>
          </a:p>
        </p:txBody>
      </p:sp>
      <p:sp>
        <p:nvSpPr>
          <p:cNvPr id="3" name="Content Placeholder 2">
            <a:extLst>
              <a:ext uri="{FF2B5EF4-FFF2-40B4-BE49-F238E27FC236}">
                <a16:creationId xmlns:a16="http://schemas.microsoft.com/office/drawing/2014/main" id="{90FF6EE6-EA13-024B-BE5E-6F39BE0EA04E}"/>
              </a:ext>
            </a:extLst>
          </p:cNvPr>
          <p:cNvSpPr>
            <a:spLocks noGrp="1"/>
          </p:cNvSpPr>
          <p:nvPr>
            <p:ph idx="1"/>
          </p:nvPr>
        </p:nvSpPr>
        <p:spPr>
          <a:xfrm>
            <a:off x="838200" y="1825625"/>
            <a:ext cx="6494253" cy="4351338"/>
          </a:xfrm>
        </p:spPr>
        <p:txBody>
          <a:bodyPr/>
          <a:lstStyle/>
          <a:p>
            <a:r>
              <a:rPr lang="en-CA"/>
              <a:t>Augment the pre-trained language model with two additional linear layers:</a:t>
            </a:r>
          </a:p>
          <a:p>
            <a:pPr lvl="1"/>
            <a:r>
              <a:rPr lang="en-CA" err="1"/>
              <a:t>ReLU</a:t>
            </a:r>
            <a:r>
              <a:rPr lang="en-CA"/>
              <a:t> activations in the intermediate layer</a:t>
            </a:r>
          </a:p>
          <a:p>
            <a:pPr lvl="1"/>
            <a:r>
              <a:rPr lang="en-CA" err="1"/>
              <a:t>Softmax</a:t>
            </a:r>
            <a:r>
              <a:rPr lang="en-CA"/>
              <a:t> as the last layer</a:t>
            </a:r>
          </a:p>
          <a:p>
            <a:r>
              <a:rPr lang="en-CA"/>
              <a:t>These are the only layers, whose parameters are learned from scratch</a:t>
            </a:r>
          </a:p>
          <a:p>
            <a:r>
              <a:rPr lang="en-CA"/>
              <a:t>First layer takes as input the pooled last hidden layer states</a:t>
            </a:r>
            <a:endParaRPr lang="en-US"/>
          </a:p>
        </p:txBody>
      </p:sp>
      <p:pic>
        <p:nvPicPr>
          <p:cNvPr id="4" name="Picture 3">
            <a:extLst>
              <a:ext uri="{FF2B5EF4-FFF2-40B4-BE49-F238E27FC236}">
                <a16:creationId xmlns:a16="http://schemas.microsoft.com/office/drawing/2014/main" id="{CD02A586-6035-C14D-ADD9-2E181C77FF32}"/>
              </a:ext>
            </a:extLst>
          </p:cNvPr>
          <p:cNvPicPr>
            <a:picLocks noChangeAspect="1"/>
          </p:cNvPicPr>
          <p:nvPr/>
        </p:nvPicPr>
        <p:blipFill rotWithShape="1">
          <a:blip r:embed="rId2"/>
          <a:srcRect l="65275" r="1891"/>
          <a:stretch/>
        </p:blipFill>
        <p:spPr>
          <a:xfrm>
            <a:off x="8074325" y="1352548"/>
            <a:ext cx="4082202" cy="5094747"/>
          </a:xfrm>
          <a:prstGeom prst="rect">
            <a:avLst/>
          </a:prstGeom>
        </p:spPr>
      </p:pic>
      <p:sp>
        <p:nvSpPr>
          <p:cNvPr id="5" name="Rectangle 4">
            <a:extLst>
              <a:ext uri="{FF2B5EF4-FFF2-40B4-BE49-F238E27FC236}">
                <a16:creationId xmlns:a16="http://schemas.microsoft.com/office/drawing/2014/main" id="{6BA9A783-34E0-484D-B0B6-5FE469B68D23}"/>
              </a:ext>
            </a:extLst>
          </p:cNvPr>
          <p:cNvSpPr/>
          <p:nvPr/>
        </p:nvSpPr>
        <p:spPr>
          <a:xfrm>
            <a:off x="8660921" y="1690688"/>
            <a:ext cx="2881222" cy="172537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043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100F-1549-DE42-A59D-D31C35AC7599}"/>
              </a:ext>
            </a:extLst>
          </p:cNvPr>
          <p:cNvSpPr>
            <a:spLocks noGrp="1"/>
          </p:cNvSpPr>
          <p:nvPr>
            <p:ph type="title"/>
          </p:nvPr>
        </p:nvSpPr>
        <p:spPr/>
        <p:txBody>
          <a:bodyPr/>
          <a:lstStyle/>
          <a:p>
            <a:r>
              <a:rPr lang="en-CA" err="1"/>
              <a:t>Concat</a:t>
            </a:r>
            <a:r>
              <a:rPr lang="en-CA"/>
              <a:t> pooling</a:t>
            </a:r>
            <a:endParaRPr lang="en-US"/>
          </a:p>
        </p:txBody>
      </p:sp>
      <p:sp>
        <p:nvSpPr>
          <p:cNvPr id="3" name="Content Placeholder 2">
            <a:extLst>
              <a:ext uri="{FF2B5EF4-FFF2-40B4-BE49-F238E27FC236}">
                <a16:creationId xmlns:a16="http://schemas.microsoft.com/office/drawing/2014/main" id="{5999B1DC-1A7A-BB41-9B99-AAEE77E38A21}"/>
              </a:ext>
            </a:extLst>
          </p:cNvPr>
          <p:cNvSpPr>
            <a:spLocks noGrp="1"/>
          </p:cNvSpPr>
          <p:nvPr>
            <p:ph idx="1"/>
          </p:nvPr>
        </p:nvSpPr>
        <p:spPr>
          <a:xfrm>
            <a:off x="838200" y="1825625"/>
            <a:ext cx="10515600" cy="4799462"/>
          </a:xfrm>
        </p:spPr>
        <p:txBody>
          <a:bodyPr>
            <a:normAutofit lnSpcReduction="10000"/>
          </a:bodyPr>
          <a:lstStyle/>
          <a:p>
            <a:r>
              <a:rPr lang="en-CA"/>
              <a:t>Input sequences may consist of hundreds of words </a:t>
            </a:r>
            <a:r>
              <a:rPr lang="en-CA">
                <a:sym typeface="Wingdings" pitchFamily="2" charset="2"/>
              </a:rPr>
              <a:t> information may get lost if we only use the last hidden state of the model</a:t>
            </a:r>
          </a:p>
          <a:p>
            <a:r>
              <a:rPr lang="en-CA">
                <a:sym typeface="Wingdings" pitchFamily="2" charset="2"/>
              </a:rPr>
              <a:t>Concatenate the hidden state at the last time step </a:t>
            </a:r>
            <a:r>
              <a:rPr lang="en-CA" i="1" err="1">
                <a:sym typeface="Wingdings" pitchFamily="2" charset="2"/>
              </a:rPr>
              <a:t>h</a:t>
            </a:r>
            <a:r>
              <a:rPr lang="en-CA" i="1" baseline="-25000" err="1">
                <a:sym typeface="Wingdings" pitchFamily="2" charset="2"/>
              </a:rPr>
              <a:t>T</a:t>
            </a:r>
            <a:r>
              <a:rPr lang="en-CA">
                <a:sym typeface="Wingdings" pitchFamily="2" charset="2"/>
              </a:rPr>
              <a:t> of the document with:</a:t>
            </a:r>
          </a:p>
          <a:p>
            <a:pPr lvl="1"/>
            <a:r>
              <a:rPr lang="en-CA">
                <a:sym typeface="Wingdings" pitchFamily="2" charset="2"/>
              </a:rPr>
              <a:t>Max-pooled representation of the hidden states</a:t>
            </a:r>
          </a:p>
          <a:p>
            <a:pPr lvl="1"/>
            <a:r>
              <a:rPr lang="en-CA">
                <a:sym typeface="Wingdings" pitchFamily="2" charset="2"/>
              </a:rPr>
              <a:t>Mean-pooled representation of the hidden states</a:t>
            </a:r>
            <a:endParaRPr lang="en-US">
              <a:sym typeface="Wingdings" pitchFamily="2" charset="2"/>
            </a:endParaRPr>
          </a:p>
          <a:p>
            <a:pPr marL="457200" lvl="1" indent="0">
              <a:buNone/>
            </a:pPr>
            <a:r>
              <a:rPr lang="en-CA">
                <a:sym typeface="Wingdings" pitchFamily="2" charset="2"/>
              </a:rPr>
              <a:t>over as many time steps as fit in GPU memory H = {h</a:t>
            </a:r>
            <a:r>
              <a:rPr lang="en-CA" baseline="-25000">
                <a:sym typeface="Wingdings" pitchFamily="2" charset="2"/>
              </a:rPr>
              <a:t>1</a:t>
            </a:r>
            <a:r>
              <a:rPr lang="en-CA">
                <a:sym typeface="Wingdings" pitchFamily="2" charset="2"/>
              </a:rPr>
              <a:t>, ..., </a:t>
            </a:r>
            <a:r>
              <a:rPr lang="en-CA" err="1">
                <a:sym typeface="Wingdings" pitchFamily="2" charset="2"/>
              </a:rPr>
              <a:t>h</a:t>
            </a:r>
            <a:r>
              <a:rPr lang="en-CA" i="1" baseline="-25000" err="1">
                <a:sym typeface="Wingdings" pitchFamily="2" charset="2"/>
              </a:rPr>
              <a:t>T</a:t>
            </a:r>
            <a:r>
              <a:rPr lang="en-CA">
                <a:sym typeface="Wingdings" pitchFamily="2" charset="2"/>
              </a:rPr>
              <a:t>}:</a:t>
            </a:r>
          </a:p>
          <a:p>
            <a:pPr marL="457200" lvl="1" indent="0">
              <a:buNone/>
            </a:pPr>
            <a:endParaRPr lang="en-CA">
              <a:sym typeface="Wingdings" pitchFamily="2" charset="2"/>
            </a:endParaRPr>
          </a:p>
          <a:p>
            <a:pPr marL="457200" lvl="1" indent="0">
              <a:buNone/>
            </a:pPr>
            <a:endParaRPr lang="en-CA">
              <a:sym typeface="Wingdings" pitchFamily="2" charset="2"/>
            </a:endParaRPr>
          </a:p>
          <a:p>
            <a:pPr marL="457200" lvl="1" indent="0">
              <a:buNone/>
            </a:pPr>
            <a:endParaRPr lang="en-CA">
              <a:sym typeface="Wingdings" pitchFamily="2" charset="2"/>
            </a:endParaRPr>
          </a:p>
          <a:p>
            <a:pPr marL="457200" lvl="1" indent="0">
              <a:buNone/>
            </a:pPr>
            <a:r>
              <a:rPr lang="en-CA"/>
              <a:t>where [] is concatenation</a:t>
            </a:r>
            <a:br>
              <a:rPr lang="en-CA"/>
            </a:br>
            <a:endParaRPr lang="en-CA"/>
          </a:p>
          <a:p>
            <a:pPr marL="457200" lvl="1" indent="0">
              <a:buNone/>
            </a:pPr>
            <a:endParaRPr lang="en-CA">
              <a:sym typeface="Wingdings" pitchFamily="2" charset="2"/>
            </a:endParaRPr>
          </a:p>
        </p:txBody>
      </p:sp>
      <p:pic>
        <p:nvPicPr>
          <p:cNvPr id="4" name="Picture 3">
            <a:extLst>
              <a:ext uri="{FF2B5EF4-FFF2-40B4-BE49-F238E27FC236}">
                <a16:creationId xmlns:a16="http://schemas.microsoft.com/office/drawing/2014/main" id="{F818EDFF-9F08-AF48-9CDE-9D381B73BDC6}"/>
              </a:ext>
            </a:extLst>
          </p:cNvPr>
          <p:cNvPicPr>
            <a:picLocks noChangeAspect="1"/>
          </p:cNvPicPr>
          <p:nvPr/>
        </p:nvPicPr>
        <p:blipFill>
          <a:blip r:embed="rId2"/>
          <a:stretch>
            <a:fillRect/>
          </a:stretch>
        </p:blipFill>
        <p:spPr>
          <a:xfrm>
            <a:off x="2601702" y="4661497"/>
            <a:ext cx="6248999" cy="687543"/>
          </a:xfrm>
          <a:prstGeom prst="rect">
            <a:avLst/>
          </a:prstGeom>
        </p:spPr>
      </p:pic>
    </p:spTree>
    <p:extLst>
      <p:ext uri="{BB962C8B-B14F-4D97-AF65-F5344CB8AC3E}">
        <p14:creationId xmlns:p14="http://schemas.microsoft.com/office/powerpoint/2010/main" val="360499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AF22-592A-C248-89BF-24BE765C7287}"/>
              </a:ext>
            </a:extLst>
          </p:cNvPr>
          <p:cNvSpPr>
            <a:spLocks noGrp="1"/>
          </p:cNvSpPr>
          <p:nvPr>
            <p:ph type="title"/>
          </p:nvPr>
        </p:nvSpPr>
        <p:spPr/>
        <p:txBody>
          <a:bodyPr/>
          <a:lstStyle/>
          <a:p>
            <a:r>
              <a:rPr lang="en-US" dirty="0"/>
              <a:t>Transfer Learning</a:t>
            </a:r>
          </a:p>
        </p:txBody>
      </p:sp>
      <p:pic>
        <p:nvPicPr>
          <p:cNvPr id="3076" name="Picture 4">
            <a:extLst>
              <a:ext uri="{FF2B5EF4-FFF2-40B4-BE49-F238E27FC236}">
                <a16:creationId xmlns:a16="http://schemas.microsoft.com/office/drawing/2014/main" id="{D7EED236-DB42-6445-9722-8EC3E5385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77044"/>
            <a:ext cx="10862734" cy="508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822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912F-2CDC-EA44-8CF8-53B2DF7E5C48}"/>
              </a:ext>
            </a:extLst>
          </p:cNvPr>
          <p:cNvSpPr>
            <a:spLocks noGrp="1"/>
          </p:cNvSpPr>
          <p:nvPr>
            <p:ph type="title"/>
          </p:nvPr>
        </p:nvSpPr>
        <p:spPr/>
        <p:txBody>
          <a:bodyPr/>
          <a:lstStyle/>
          <a:p>
            <a:r>
              <a:rPr lang="en-CA"/>
              <a:t>Fine-tuning Procedure – Gradual Unfreezing</a:t>
            </a:r>
            <a:endParaRPr lang="en-US"/>
          </a:p>
        </p:txBody>
      </p:sp>
      <p:sp>
        <p:nvSpPr>
          <p:cNvPr id="3" name="Content Placeholder 2">
            <a:extLst>
              <a:ext uri="{FF2B5EF4-FFF2-40B4-BE49-F238E27FC236}">
                <a16:creationId xmlns:a16="http://schemas.microsoft.com/office/drawing/2014/main" id="{F934EE50-33AF-F245-BB8A-789A4E8E1E85}"/>
              </a:ext>
            </a:extLst>
          </p:cNvPr>
          <p:cNvSpPr>
            <a:spLocks noGrp="1"/>
          </p:cNvSpPr>
          <p:nvPr>
            <p:ph idx="1"/>
          </p:nvPr>
        </p:nvSpPr>
        <p:spPr/>
        <p:txBody>
          <a:bodyPr/>
          <a:lstStyle/>
          <a:p>
            <a:r>
              <a:rPr lang="en-CA"/>
              <a:t>Overly aggressive fine-tuning causes catastrophic forgetting</a:t>
            </a:r>
          </a:p>
          <a:p>
            <a:r>
              <a:rPr lang="en-CA"/>
              <a:t>Too cautious fine-tuning leads to slow convergence and overfitting</a:t>
            </a:r>
          </a:p>
          <a:p>
            <a:r>
              <a:rPr lang="en-CA"/>
              <a:t>Proposed approach: </a:t>
            </a:r>
            <a:r>
              <a:rPr lang="en-CA" b="1"/>
              <a:t>gradual unfreezing</a:t>
            </a:r>
          </a:p>
          <a:p>
            <a:pPr lvl="1"/>
            <a:r>
              <a:rPr lang="en-CA"/>
              <a:t>First unfreeze the last layer and fine-tune the unfrozen layer for one epoch</a:t>
            </a:r>
          </a:p>
          <a:p>
            <a:pPr lvl="1"/>
            <a:r>
              <a:rPr lang="en-CA"/>
              <a:t>Then unfreeze the next lower frozen layer and fine-tune all unfrozen layers </a:t>
            </a:r>
          </a:p>
          <a:p>
            <a:pPr lvl="1"/>
            <a:r>
              <a:rPr lang="en-CA"/>
              <a:t>Repeat until we fine-tune all layers until convergence in the last iteration</a:t>
            </a:r>
          </a:p>
          <a:p>
            <a:r>
              <a:rPr lang="en-CA"/>
              <a:t>The combination of discriminative fine-tuning, slanted triangular learning rates and gradual unfreezing leads to best performance</a:t>
            </a:r>
            <a:endParaRPr lang="en-US"/>
          </a:p>
        </p:txBody>
      </p:sp>
    </p:spTree>
    <p:extLst>
      <p:ext uri="{BB962C8B-B14F-4D97-AF65-F5344CB8AC3E}">
        <p14:creationId xmlns:p14="http://schemas.microsoft.com/office/powerpoint/2010/main" val="1377436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pPr algn="ctr"/>
            <a:r>
              <a:rPr lang="en-CA"/>
              <a:t>Experiments</a:t>
            </a:r>
            <a:endParaRPr lang="en-US"/>
          </a:p>
        </p:txBody>
      </p:sp>
    </p:spTree>
    <p:extLst>
      <p:ext uri="{BB962C8B-B14F-4D97-AF65-F5344CB8AC3E}">
        <p14:creationId xmlns:p14="http://schemas.microsoft.com/office/powerpoint/2010/main" val="175249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3C84-C2CF-854A-93E2-082656AFEB38}"/>
              </a:ext>
            </a:extLst>
          </p:cNvPr>
          <p:cNvSpPr>
            <a:spLocks noGrp="1"/>
          </p:cNvSpPr>
          <p:nvPr>
            <p:ph type="title"/>
          </p:nvPr>
        </p:nvSpPr>
        <p:spPr/>
        <p:txBody>
          <a:bodyPr/>
          <a:lstStyle/>
          <a:p>
            <a:r>
              <a:rPr lang="en-CA"/>
              <a:t>Tasks and Datasets</a:t>
            </a:r>
            <a:endParaRPr lang="en-US"/>
          </a:p>
        </p:txBody>
      </p:sp>
      <p:sp>
        <p:nvSpPr>
          <p:cNvPr id="3" name="Content Placeholder 2">
            <a:extLst>
              <a:ext uri="{FF2B5EF4-FFF2-40B4-BE49-F238E27FC236}">
                <a16:creationId xmlns:a16="http://schemas.microsoft.com/office/drawing/2014/main" id="{B815049C-82E1-7D48-B271-926CA974B8F3}"/>
              </a:ext>
            </a:extLst>
          </p:cNvPr>
          <p:cNvSpPr>
            <a:spLocks noGrp="1"/>
          </p:cNvSpPr>
          <p:nvPr>
            <p:ph idx="1"/>
          </p:nvPr>
        </p:nvSpPr>
        <p:spPr/>
        <p:txBody>
          <a:bodyPr/>
          <a:lstStyle/>
          <a:p>
            <a:r>
              <a:rPr lang="en-CA"/>
              <a:t>Sentiment analysis: binary (positive-negative) classification; the IMDb movie review dataset</a:t>
            </a:r>
          </a:p>
          <a:p>
            <a:r>
              <a:rPr lang="en-CA"/>
              <a:t>Question classification: broad semantic categories; small TREC dataset</a:t>
            </a:r>
          </a:p>
          <a:p>
            <a:r>
              <a:rPr lang="en-CA"/>
              <a:t>Topic classification: large-scale AG news and </a:t>
            </a:r>
            <a:r>
              <a:rPr lang="en-CA" err="1"/>
              <a:t>DBPedia</a:t>
            </a:r>
            <a:r>
              <a:rPr lang="en-CA"/>
              <a:t> ontology datasets</a:t>
            </a:r>
          </a:p>
          <a:p>
            <a:endParaRPr lang="en-US"/>
          </a:p>
        </p:txBody>
      </p:sp>
    </p:spTree>
    <p:extLst>
      <p:ext uri="{BB962C8B-B14F-4D97-AF65-F5344CB8AC3E}">
        <p14:creationId xmlns:p14="http://schemas.microsoft.com/office/powerpoint/2010/main" val="1146746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pPr algn="ctr"/>
            <a:r>
              <a:rPr lang="en-CA"/>
              <a:t>Results</a:t>
            </a:r>
            <a:endParaRPr lang="en-US"/>
          </a:p>
        </p:txBody>
      </p:sp>
    </p:spTree>
    <p:extLst>
      <p:ext uri="{BB962C8B-B14F-4D97-AF65-F5344CB8AC3E}">
        <p14:creationId xmlns:p14="http://schemas.microsoft.com/office/powerpoint/2010/main" val="3637059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2F4C-8380-524C-B212-79214EE72802}"/>
              </a:ext>
            </a:extLst>
          </p:cNvPr>
          <p:cNvSpPr>
            <a:spLocks noGrp="1"/>
          </p:cNvSpPr>
          <p:nvPr>
            <p:ph type="title"/>
          </p:nvPr>
        </p:nvSpPr>
        <p:spPr>
          <a:xfrm>
            <a:off x="838200" y="365125"/>
            <a:ext cx="10841966" cy="1325563"/>
          </a:xfrm>
        </p:spPr>
        <p:txBody>
          <a:bodyPr/>
          <a:lstStyle/>
          <a:p>
            <a:r>
              <a:rPr lang="en-CA"/>
              <a:t>Evaluation measure: error rate (lower is better)</a:t>
            </a:r>
            <a:endParaRPr lang="en-US"/>
          </a:p>
        </p:txBody>
      </p:sp>
      <p:pic>
        <p:nvPicPr>
          <p:cNvPr id="4" name="Picture 3">
            <a:extLst>
              <a:ext uri="{FF2B5EF4-FFF2-40B4-BE49-F238E27FC236}">
                <a16:creationId xmlns:a16="http://schemas.microsoft.com/office/drawing/2014/main" id="{A6FA9EBF-0376-054C-ADB4-4D3FF902E314}"/>
              </a:ext>
            </a:extLst>
          </p:cNvPr>
          <p:cNvPicPr>
            <a:picLocks noChangeAspect="1"/>
          </p:cNvPicPr>
          <p:nvPr/>
        </p:nvPicPr>
        <p:blipFill>
          <a:blip r:embed="rId2"/>
          <a:stretch>
            <a:fillRect/>
          </a:stretch>
        </p:blipFill>
        <p:spPr>
          <a:xfrm>
            <a:off x="1079500" y="1283494"/>
            <a:ext cx="10033000" cy="2717800"/>
          </a:xfrm>
          <a:prstGeom prst="rect">
            <a:avLst/>
          </a:prstGeom>
        </p:spPr>
      </p:pic>
      <p:pic>
        <p:nvPicPr>
          <p:cNvPr id="6" name="Picture 5">
            <a:extLst>
              <a:ext uri="{FF2B5EF4-FFF2-40B4-BE49-F238E27FC236}">
                <a16:creationId xmlns:a16="http://schemas.microsoft.com/office/drawing/2014/main" id="{F885AD3D-9DF2-6C41-BC35-206BB8100AF0}"/>
              </a:ext>
            </a:extLst>
          </p:cNvPr>
          <p:cNvPicPr>
            <a:picLocks noChangeAspect="1"/>
          </p:cNvPicPr>
          <p:nvPr/>
        </p:nvPicPr>
        <p:blipFill>
          <a:blip r:embed="rId3"/>
          <a:stretch>
            <a:fillRect/>
          </a:stretch>
        </p:blipFill>
        <p:spPr>
          <a:xfrm>
            <a:off x="992397" y="4001294"/>
            <a:ext cx="10172700" cy="2667000"/>
          </a:xfrm>
          <a:prstGeom prst="rect">
            <a:avLst/>
          </a:prstGeom>
        </p:spPr>
      </p:pic>
    </p:spTree>
    <p:extLst>
      <p:ext uri="{BB962C8B-B14F-4D97-AF65-F5344CB8AC3E}">
        <p14:creationId xmlns:p14="http://schemas.microsoft.com/office/powerpoint/2010/main" val="1534146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67DD-FDED-D747-8755-F5A89B9A2767}"/>
              </a:ext>
            </a:extLst>
          </p:cNvPr>
          <p:cNvSpPr>
            <a:spLocks noGrp="1"/>
          </p:cNvSpPr>
          <p:nvPr>
            <p:ph type="title"/>
          </p:nvPr>
        </p:nvSpPr>
        <p:spPr/>
        <p:txBody>
          <a:bodyPr/>
          <a:lstStyle/>
          <a:p>
            <a:r>
              <a:rPr lang="en-CA"/>
              <a:t>Analysis</a:t>
            </a:r>
            <a:endParaRPr lang="en-US"/>
          </a:p>
        </p:txBody>
      </p:sp>
      <p:sp>
        <p:nvSpPr>
          <p:cNvPr id="3" name="Content Placeholder 2">
            <a:extLst>
              <a:ext uri="{FF2B5EF4-FFF2-40B4-BE49-F238E27FC236}">
                <a16:creationId xmlns:a16="http://schemas.microsoft.com/office/drawing/2014/main" id="{8BF5C239-F88F-8744-B78C-3AF181F24203}"/>
              </a:ext>
            </a:extLst>
          </p:cNvPr>
          <p:cNvSpPr>
            <a:spLocks noGrp="1"/>
          </p:cNvSpPr>
          <p:nvPr>
            <p:ph idx="1"/>
          </p:nvPr>
        </p:nvSpPr>
        <p:spPr/>
        <p:txBody>
          <a:bodyPr/>
          <a:lstStyle/>
          <a:p>
            <a:r>
              <a:rPr lang="en-CA" b="1"/>
              <a:t>Low-shot learning </a:t>
            </a:r>
            <a:r>
              <a:rPr lang="en-CA"/>
              <a:t>– training a model for a task with small number of labeled samples</a:t>
            </a:r>
            <a:endParaRPr lang="en-US"/>
          </a:p>
        </p:txBody>
      </p:sp>
      <p:pic>
        <p:nvPicPr>
          <p:cNvPr id="4" name="Picture 3">
            <a:extLst>
              <a:ext uri="{FF2B5EF4-FFF2-40B4-BE49-F238E27FC236}">
                <a16:creationId xmlns:a16="http://schemas.microsoft.com/office/drawing/2014/main" id="{3EC488B5-267E-7E4A-998D-B519C5F39F18}"/>
              </a:ext>
            </a:extLst>
          </p:cNvPr>
          <p:cNvPicPr>
            <a:picLocks noChangeAspect="1"/>
          </p:cNvPicPr>
          <p:nvPr/>
        </p:nvPicPr>
        <p:blipFill>
          <a:blip r:embed="rId2"/>
          <a:stretch>
            <a:fillRect/>
          </a:stretch>
        </p:blipFill>
        <p:spPr>
          <a:xfrm>
            <a:off x="67968" y="2881222"/>
            <a:ext cx="11972646" cy="3430677"/>
          </a:xfrm>
          <a:prstGeom prst="rect">
            <a:avLst/>
          </a:prstGeom>
        </p:spPr>
      </p:pic>
    </p:spTree>
    <p:extLst>
      <p:ext uri="{BB962C8B-B14F-4D97-AF65-F5344CB8AC3E}">
        <p14:creationId xmlns:p14="http://schemas.microsoft.com/office/powerpoint/2010/main" val="2340503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EF8C-76EA-134F-BA00-BFDE38D0DCC9}"/>
              </a:ext>
            </a:extLst>
          </p:cNvPr>
          <p:cNvSpPr>
            <a:spLocks noGrp="1"/>
          </p:cNvSpPr>
          <p:nvPr>
            <p:ph type="title"/>
          </p:nvPr>
        </p:nvSpPr>
        <p:spPr/>
        <p:txBody>
          <a:bodyPr/>
          <a:lstStyle/>
          <a:p>
            <a:r>
              <a:rPr lang="en-CA"/>
              <a:t>Different methods to fine-tune the classifier</a:t>
            </a:r>
            <a:endParaRPr lang="en-US"/>
          </a:p>
        </p:txBody>
      </p:sp>
      <p:pic>
        <p:nvPicPr>
          <p:cNvPr id="4" name="Picture 3">
            <a:extLst>
              <a:ext uri="{FF2B5EF4-FFF2-40B4-BE49-F238E27FC236}">
                <a16:creationId xmlns:a16="http://schemas.microsoft.com/office/drawing/2014/main" id="{817096AF-DD16-4843-8424-4A6F57902539}"/>
              </a:ext>
            </a:extLst>
          </p:cNvPr>
          <p:cNvPicPr>
            <a:picLocks noChangeAspect="1"/>
          </p:cNvPicPr>
          <p:nvPr/>
        </p:nvPicPr>
        <p:blipFill>
          <a:blip r:embed="rId3"/>
          <a:stretch>
            <a:fillRect/>
          </a:stretch>
        </p:blipFill>
        <p:spPr>
          <a:xfrm>
            <a:off x="3219330" y="1547243"/>
            <a:ext cx="5511800" cy="4902200"/>
          </a:xfrm>
          <a:prstGeom prst="rect">
            <a:avLst/>
          </a:prstGeom>
        </p:spPr>
      </p:pic>
    </p:spTree>
    <p:extLst>
      <p:ext uri="{BB962C8B-B14F-4D97-AF65-F5344CB8AC3E}">
        <p14:creationId xmlns:p14="http://schemas.microsoft.com/office/powerpoint/2010/main" val="11718334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47B50-40FC-444C-A1A7-F042352022C9}"/>
              </a:ext>
            </a:extLst>
          </p:cNvPr>
          <p:cNvPicPr>
            <a:picLocks noChangeAspect="1"/>
          </p:cNvPicPr>
          <p:nvPr/>
        </p:nvPicPr>
        <p:blipFill rotWithShape="1">
          <a:blip r:embed="rId2"/>
          <a:srcRect t="56352"/>
          <a:stretch/>
        </p:blipFill>
        <p:spPr>
          <a:xfrm>
            <a:off x="5303460" y="2518913"/>
            <a:ext cx="6888540" cy="3942272"/>
          </a:xfrm>
          <a:prstGeom prst="rect">
            <a:avLst/>
          </a:prstGeom>
        </p:spPr>
      </p:pic>
      <p:pic>
        <p:nvPicPr>
          <p:cNvPr id="5" name="Picture 4">
            <a:extLst>
              <a:ext uri="{FF2B5EF4-FFF2-40B4-BE49-F238E27FC236}">
                <a16:creationId xmlns:a16="http://schemas.microsoft.com/office/drawing/2014/main" id="{358A6DB2-5685-B846-9945-7DF67130F8C4}"/>
              </a:ext>
            </a:extLst>
          </p:cNvPr>
          <p:cNvPicPr>
            <a:picLocks noChangeAspect="1"/>
          </p:cNvPicPr>
          <p:nvPr/>
        </p:nvPicPr>
        <p:blipFill rotWithShape="1">
          <a:blip r:embed="rId2"/>
          <a:srcRect l="7893" r="8605" b="43648"/>
          <a:stretch/>
        </p:blipFill>
        <p:spPr>
          <a:xfrm>
            <a:off x="1" y="0"/>
            <a:ext cx="5693434" cy="5037826"/>
          </a:xfrm>
          <a:prstGeom prst="rect">
            <a:avLst/>
          </a:prstGeom>
        </p:spPr>
      </p:pic>
      <p:sp>
        <p:nvSpPr>
          <p:cNvPr id="7" name="Title 1">
            <a:extLst>
              <a:ext uri="{FF2B5EF4-FFF2-40B4-BE49-F238E27FC236}">
                <a16:creationId xmlns:a16="http://schemas.microsoft.com/office/drawing/2014/main" id="{0D0ED723-AC13-EA41-8951-BCFDC2A56160}"/>
              </a:ext>
            </a:extLst>
          </p:cNvPr>
          <p:cNvSpPr>
            <a:spLocks noGrp="1"/>
          </p:cNvSpPr>
          <p:nvPr>
            <p:ph type="title"/>
          </p:nvPr>
        </p:nvSpPr>
        <p:spPr>
          <a:xfrm>
            <a:off x="5865962" y="365125"/>
            <a:ext cx="5487838" cy="1325563"/>
          </a:xfrm>
        </p:spPr>
        <p:txBody>
          <a:bodyPr/>
          <a:lstStyle/>
          <a:p>
            <a:pPr algn="ctr"/>
            <a:r>
              <a:rPr lang="en-CA"/>
              <a:t>“Full” vs </a:t>
            </a:r>
            <a:r>
              <a:rPr lang="en-CA" err="1"/>
              <a:t>ULMFiT</a:t>
            </a:r>
            <a:endParaRPr lang="en-US"/>
          </a:p>
        </p:txBody>
      </p:sp>
    </p:spTree>
    <p:extLst>
      <p:ext uri="{BB962C8B-B14F-4D97-AF65-F5344CB8AC3E}">
        <p14:creationId xmlns:p14="http://schemas.microsoft.com/office/powerpoint/2010/main" val="2977816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F2BF-BBCF-A749-99B9-2CA369F6D688}"/>
              </a:ext>
            </a:extLst>
          </p:cNvPr>
          <p:cNvSpPr>
            <a:spLocks noGrp="1"/>
          </p:cNvSpPr>
          <p:nvPr>
            <p:ph type="title"/>
          </p:nvPr>
        </p:nvSpPr>
        <p:spPr/>
        <p:txBody>
          <a:bodyPr/>
          <a:lstStyle/>
          <a:p>
            <a:r>
              <a:rPr lang="en-CA"/>
              <a:t>Conclusions</a:t>
            </a:r>
            <a:endParaRPr lang="en-US"/>
          </a:p>
        </p:txBody>
      </p:sp>
      <p:sp>
        <p:nvSpPr>
          <p:cNvPr id="3" name="Content Placeholder 2">
            <a:extLst>
              <a:ext uri="{FF2B5EF4-FFF2-40B4-BE49-F238E27FC236}">
                <a16:creationId xmlns:a16="http://schemas.microsoft.com/office/drawing/2014/main" id="{FF052B02-19CA-2A42-847E-1832F53BE7BC}"/>
              </a:ext>
            </a:extLst>
          </p:cNvPr>
          <p:cNvSpPr>
            <a:spLocks noGrp="1"/>
          </p:cNvSpPr>
          <p:nvPr>
            <p:ph idx="1"/>
          </p:nvPr>
        </p:nvSpPr>
        <p:spPr/>
        <p:txBody>
          <a:bodyPr/>
          <a:lstStyle/>
          <a:p>
            <a:r>
              <a:rPr lang="en-CA" err="1"/>
              <a:t>ULMFiT</a:t>
            </a:r>
            <a:r>
              <a:rPr lang="en-CA"/>
              <a:t> is useful for a variety of tasks (different datasets, sizes, domains)</a:t>
            </a:r>
          </a:p>
          <a:p>
            <a:r>
              <a:rPr lang="en-CA"/>
              <a:t>Proposed approach to fine-tuning prevents catastrophic forgetting of knowledge learned during pre-training</a:t>
            </a:r>
          </a:p>
          <a:p>
            <a:r>
              <a:rPr lang="en-CA"/>
              <a:t>Achieves good results even with 100 training data items</a:t>
            </a:r>
          </a:p>
          <a:p>
            <a:r>
              <a:rPr lang="en-CA"/>
              <a:t>Generally LM pre-training and task-specific fine-tuning will be useful for scenarios where:</a:t>
            </a:r>
          </a:p>
          <a:p>
            <a:pPr lvl="1"/>
            <a:r>
              <a:rPr lang="en-CA"/>
              <a:t>Training data is limited</a:t>
            </a:r>
          </a:p>
          <a:p>
            <a:pPr lvl="1"/>
            <a:r>
              <a:rPr lang="en-CA"/>
              <a:t>New NLP tasks where no state-of-the-art architecture exists</a:t>
            </a:r>
          </a:p>
          <a:p>
            <a:endParaRPr lang="en-US"/>
          </a:p>
        </p:txBody>
      </p:sp>
    </p:spTree>
    <p:extLst>
      <p:ext uri="{BB962C8B-B14F-4D97-AF65-F5344CB8AC3E}">
        <p14:creationId xmlns:p14="http://schemas.microsoft.com/office/powerpoint/2010/main" val="3337173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3FE1-3B96-1246-861D-09EF6F23AB05}"/>
              </a:ext>
            </a:extLst>
          </p:cNvPr>
          <p:cNvSpPr>
            <a:spLocks noGrp="1"/>
          </p:cNvSpPr>
          <p:nvPr>
            <p:ph type="title"/>
          </p:nvPr>
        </p:nvSpPr>
        <p:spPr/>
        <p:txBody>
          <a:bodyPr/>
          <a:lstStyle/>
          <a:p>
            <a:r>
              <a:rPr lang="en-CA"/>
              <a:t>Future work</a:t>
            </a:r>
            <a:endParaRPr lang="en-US"/>
          </a:p>
        </p:txBody>
      </p:sp>
      <p:sp>
        <p:nvSpPr>
          <p:cNvPr id="3" name="Content Placeholder 2">
            <a:extLst>
              <a:ext uri="{FF2B5EF4-FFF2-40B4-BE49-F238E27FC236}">
                <a16:creationId xmlns:a16="http://schemas.microsoft.com/office/drawing/2014/main" id="{F6285506-BFEE-EF4F-936D-82C55452243E}"/>
              </a:ext>
            </a:extLst>
          </p:cNvPr>
          <p:cNvSpPr>
            <a:spLocks noGrp="1"/>
          </p:cNvSpPr>
          <p:nvPr>
            <p:ph idx="1"/>
          </p:nvPr>
        </p:nvSpPr>
        <p:spPr/>
        <p:txBody>
          <a:bodyPr/>
          <a:lstStyle/>
          <a:p>
            <a:r>
              <a:rPr lang="en-CA"/>
              <a:t>Augment LM with additional tasks (i.e. multi-task learning setting)</a:t>
            </a:r>
          </a:p>
          <a:p>
            <a:r>
              <a:rPr lang="en-CA"/>
              <a:t>Other tasks (entailment or QA) may require novel ways to pre-train and fine-tune</a:t>
            </a:r>
          </a:p>
          <a:p>
            <a:r>
              <a:rPr lang="en-CA"/>
              <a:t>Need to understand better: </a:t>
            </a:r>
          </a:p>
          <a:p>
            <a:pPr lvl="1"/>
            <a:r>
              <a:rPr lang="en-CA"/>
              <a:t>What knowledge a pre-trained model captures</a:t>
            </a:r>
          </a:p>
          <a:p>
            <a:pPr lvl="1"/>
            <a:r>
              <a:rPr lang="en-CA"/>
              <a:t>How it changes during fine-tuning</a:t>
            </a:r>
          </a:p>
          <a:p>
            <a:pPr lvl="1"/>
            <a:r>
              <a:rPr lang="en-CA"/>
              <a:t>What information different tasks require</a:t>
            </a:r>
            <a:endParaRPr lang="en-US"/>
          </a:p>
        </p:txBody>
      </p:sp>
    </p:spTree>
    <p:extLst>
      <p:ext uri="{BB962C8B-B14F-4D97-AF65-F5344CB8AC3E}">
        <p14:creationId xmlns:p14="http://schemas.microsoft.com/office/powerpoint/2010/main" val="3213763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5E92-967E-2343-8D52-C921D3E7ADAF}"/>
              </a:ext>
            </a:extLst>
          </p:cNvPr>
          <p:cNvSpPr>
            <a:spLocks noGrp="1"/>
          </p:cNvSpPr>
          <p:nvPr>
            <p:ph type="title"/>
          </p:nvPr>
        </p:nvSpPr>
        <p:spPr/>
        <p:txBody>
          <a:bodyPr/>
          <a:lstStyle/>
          <a:p>
            <a:r>
              <a:rPr lang="en-US" dirty="0"/>
              <a:t>What is Transfer Learning</a:t>
            </a:r>
          </a:p>
        </p:txBody>
      </p:sp>
      <p:sp>
        <p:nvSpPr>
          <p:cNvPr id="3" name="Content Placeholder 2">
            <a:extLst>
              <a:ext uri="{FF2B5EF4-FFF2-40B4-BE49-F238E27FC236}">
                <a16:creationId xmlns:a16="http://schemas.microsoft.com/office/drawing/2014/main" id="{666BEB1A-1282-A740-A0A8-4A47A67AC4BC}"/>
              </a:ext>
            </a:extLst>
          </p:cNvPr>
          <p:cNvSpPr>
            <a:spLocks noGrp="1"/>
          </p:cNvSpPr>
          <p:nvPr>
            <p:ph idx="1"/>
          </p:nvPr>
        </p:nvSpPr>
        <p:spPr>
          <a:xfrm>
            <a:off x="838200" y="1825625"/>
            <a:ext cx="10515600" cy="1325563"/>
          </a:xfrm>
        </p:spPr>
        <p:txBody>
          <a:bodyPr>
            <a:normAutofit fontScale="92500" lnSpcReduction="10000"/>
          </a:bodyPr>
          <a:lstStyle/>
          <a:p>
            <a:r>
              <a:rPr lang="en-US" dirty="0"/>
              <a:t>Learning of a new task that is relied on the previous learned tasks. </a:t>
            </a:r>
          </a:p>
          <a:p>
            <a:endParaRPr lang="en-US" dirty="0"/>
          </a:p>
          <a:p>
            <a:r>
              <a:rPr lang="en-US" dirty="0"/>
              <a:t>Good parts of using transfer learning</a:t>
            </a:r>
          </a:p>
        </p:txBody>
      </p:sp>
      <p:sp>
        <p:nvSpPr>
          <p:cNvPr id="5" name="TextBox 4">
            <a:extLst>
              <a:ext uri="{FF2B5EF4-FFF2-40B4-BE49-F238E27FC236}">
                <a16:creationId xmlns:a16="http://schemas.microsoft.com/office/drawing/2014/main" id="{FF6B03F9-11C8-784A-B46F-3D6A3EBF1D8B}"/>
              </a:ext>
            </a:extLst>
          </p:cNvPr>
          <p:cNvSpPr txBox="1"/>
          <p:nvPr/>
        </p:nvSpPr>
        <p:spPr>
          <a:xfrm>
            <a:off x="1159933" y="3429000"/>
            <a:ext cx="6096000" cy="477054"/>
          </a:xfrm>
          <a:prstGeom prst="rect">
            <a:avLst/>
          </a:prstGeom>
          <a:noFill/>
        </p:spPr>
        <p:txBody>
          <a:bodyPr wrap="square">
            <a:spAutoFit/>
          </a:bodyPr>
          <a:lstStyle/>
          <a:p>
            <a:r>
              <a:rPr lang="en-US" sz="2500" b="1" dirty="0">
                <a:solidFill>
                  <a:srgbClr val="0070C0"/>
                </a:solidFill>
              </a:rPr>
              <a:t>Learning process can be faster</a:t>
            </a:r>
          </a:p>
        </p:txBody>
      </p:sp>
      <p:sp>
        <p:nvSpPr>
          <p:cNvPr id="7" name="TextBox 6">
            <a:extLst>
              <a:ext uri="{FF2B5EF4-FFF2-40B4-BE49-F238E27FC236}">
                <a16:creationId xmlns:a16="http://schemas.microsoft.com/office/drawing/2014/main" id="{454BFAA9-BAD7-934A-B2C8-79E283C92ACD}"/>
              </a:ext>
            </a:extLst>
          </p:cNvPr>
          <p:cNvSpPr txBox="1"/>
          <p:nvPr/>
        </p:nvSpPr>
        <p:spPr>
          <a:xfrm>
            <a:off x="1159933" y="3983011"/>
            <a:ext cx="6096000" cy="477054"/>
          </a:xfrm>
          <a:prstGeom prst="rect">
            <a:avLst/>
          </a:prstGeom>
          <a:noFill/>
        </p:spPr>
        <p:txBody>
          <a:bodyPr wrap="square">
            <a:spAutoFit/>
          </a:bodyPr>
          <a:lstStyle/>
          <a:p>
            <a:r>
              <a:rPr lang="en-US" sz="2500" b="1" dirty="0">
                <a:solidFill>
                  <a:srgbClr val="0070C0"/>
                </a:solidFill>
              </a:rPr>
              <a:t>more accurate</a:t>
            </a:r>
          </a:p>
        </p:txBody>
      </p:sp>
      <p:sp>
        <p:nvSpPr>
          <p:cNvPr id="9" name="TextBox 8">
            <a:extLst>
              <a:ext uri="{FF2B5EF4-FFF2-40B4-BE49-F238E27FC236}">
                <a16:creationId xmlns:a16="http://schemas.microsoft.com/office/drawing/2014/main" id="{D0CD4ACD-FA81-A04A-973F-EFF44E4E40C8}"/>
              </a:ext>
            </a:extLst>
          </p:cNvPr>
          <p:cNvSpPr txBox="1"/>
          <p:nvPr/>
        </p:nvSpPr>
        <p:spPr>
          <a:xfrm>
            <a:off x="1159933" y="4572542"/>
            <a:ext cx="6096000" cy="477054"/>
          </a:xfrm>
          <a:prstGeom prst="rect">
            <a:avLst/>
          </a:prstGeom>
          <a:noFill/>
        </p:spPr>
        <p:txBody>
          <a:bodyPr wrap="square">
            <a:spAutoFit/>
          </a:bodyPr>
          <a:lstStyle/>
          <a:p>
            <a:r>
              <a:rPr lang="en-US" sz="2500" b="1" dirty="0">
                <a:solidFill>
                  <a:srgbClr val="0070C0"/>
                </a:solidFill>
              </a:rPr>
              <a:t>need less training data </a:t>
            </a:r>
          </a:p>
        </p:txBody>
      </p:sp>
    </p:spTree>
    <p:extLst>
      <p:ext uri="{BB962C8B-B14F-4D97-AF65-F5344CB8AC3E}">
        <p14:creationId xmlns:p14="http://schemas.microsoft.com/office/powerpoint/2010/main" val="10874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7541-85C2-5148-8D6F-30CA16E72DBA}"/>
              </a:ext>
            </a:extLst>
          </p:cNvPr>
          <p:cNvSpPr>
            <a:spLocks noGrp="1"/>
          </p:cNvSpPr>
          <p:nvPr>
            <p:ph type="title"/>
          </p:nvPr>
        </p:nvSpPr>
        <p:spPr/>
        <p:txBody>
          <a:bodyPr/>
          <a:lstStyle/>
          <a:p>
            <a:r>
              <a:rPr lang="en-US" dirty="0"/>
              <a:t>Questions about transfer</a:t>
            </a:r>
          </a:p>
        </p:txBody>
      </p:sp>
      <p:sp>
        <p:nvSpPr>
          <p:cNvPr id="3" name="Content Placeholder 2">
            <a:extLst>
              <a:ext uri="{FF2B5EF4-FFF2-40B4-BE49-F238E27FC236}">
                <a16:creationId xmlns:a16="http://schemas.microsoft.com/office/drawing/2014/main" id="{D3A2E18A-907C-C746-A3A0-24900B7C68C0}"/>
              </a:ext>
            </a:extLst>
          </p:cNvPr>
          <p:cNvSpPr>
            <a:spLocks noGrp="1"/>
          </p:cNvSpPr>
          <p:nvPr>
            <p:ph idx="1"/>
          </p:nvPr>
        </p:nvSpPr>
        <p:spPr/>
        <p:txBody>
          <a:bodyPr/>
          <a:lstStyle/>
          <a:p>
            <a:r>
              <a:rPr lang="en-US" b="1" i="1" dirty="0"/>
              <a:t>Which</a:t>
            </a:r>
            <a:r>
              <a:rPr lang="en-US" i="1" dirty="0"/>
              <a:t> </a:t>
            </a:r>
            <a:r>
              <a:rPr lang="en-US" dirty="0"/>
              <a:t>part of the knowledge can be transferred from the source to the target to improve the performance of the target task?</a:t>
            </a:r>
          </a:p>
          <a:p>
            <a:endParaRPr lang="en-US" sz="1000" dirty="0"/>
          </a:p>
          <a:p>
            <a:r>
              <a:rPr lang="en-US" b="1" i="1" dirty="0"/>
              <a:t>When </a:t>
            </a:r>
            <a:r>
              <a:rPr lang="en-US" dirty="0"/>
              <a:t>to transfer and when not to, so that one improves the target task performance/results and does not degrade them?</a:t>
            </a:r>
          </a:p>
          <a:p>
            <a:endParaRPr lang="en-US" sz="1000" dirty="0"/>
          </a:p>
          <a:p>
            <a:r>
              <a:rPr lang="en-US" b="1" i="1" dirty="0"/>
              <a:t>How </a:t>
            </a:r>
            <a:r>
              <a:rPr lang="en-US" dirty="0"/>
              <a:t>to transfer the knowledge gained from the source model based on our current domain/task?</a:t>
            </a:r>
          </a:p>
          <a:p>
            <a:endParaRPr lang="en-US" dirty="0"/>
          </a:p>
        </p:txBody>
      </p:sp>
    </p:spTree>
    <p:extLst>
      <p:ext uri="{BB962C8B-B14F-4D97-AF65-F5344CB8AC3E}">
        <p14:creationId xmlns:p14="http://schemas.microsoft.com/office/powerpoint/2010/main" val="4034853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TotalTime>
  <Words>3452</Words>
  <Application>Microsoft Macintosh PowerPoint</Application>
  <PresentationFormat>Widescreen</PresentationFormat>
  <Paragraphs>444</Paragraphs>
  <Slides>79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Calibri Light</vt:lpstr>
      <vt:lpstr>Helvetica Neue</vt:lpstr>
      <vt:lpstr>Office Theme</vt:lpstr>
      <vt:lpstr>PowerPoint Presentation</vt:lpstr>
      <vt:lpstr>Real-life challenges in life</vt:lpstr>
      <vt:lpstr>Traditional ML</vt:lpstr>
      <vt:lpstr>Traditional ML</vt:lpstr>
      <vt:lpstr>Transfer learning Examples</vt:lpstr>
      <vt:lpstr>Transfer learning Examples</vt:lpstr>
      <vt:lpstr>Transfer Learning</vt:lpstr>
      <vt:lpstr>What is Transfer Learning</vt:lpstr>
      <vt:lpstr>Questions about transfer</vt:lpstr>
      <vt:lpstr>Transfer Learning Approaches</vt:lpstr>
      <vt:lpstr>Transfer Learning</vt:lpstr>
      <vt:lpstr>Inductive transfer learning</vt:lpstr>
      <vt:lpstr>Inductive transfer learning</vt:lpstr>
      <vt:lpstr>Transfer Learning</vt:lpstr>
      <vt:lpstr>Transductive transfer learning</vt:lpstr>
      <vt:lpstr>Transductive transfer learning</vt:lpstr>
      <vt:lpstr>Transfer Learning</vt:lpstr>
      <vt:lpstr>Unsupervised transfer learning</vt:lpstr>
      <vt:lpstr>Transfer Learning Approaches</vt:lpstr>
      <vt:lpstr>Summary of three types of transfer learning</vt:lpstr>
      <vt:lpstr>Questions about transfer</vt:lpstr>
      <vt:lpstr>What to transfer</vt:lpstr>
      <vt:lpstr>What to transfer</vt:lpstr>
      <vt:lpstr>Transfer learning in deep learning</vt:lpstr>
      <vt:lpstr>Transfer learning in deep learning</vt:lpstr>
      <vt:lpstr>Deep Transfer Learning</vt:lpstr>
      <vt:lpstr>PowerPoint Presentation</vt:lpstr>
      <vt:lpstr>PowerPoint Presentation</vt:lpstr>
      <vt:lpstr>PowerPoint Presentation</vt:lpstr>
      <vt:lpstr>PowerPoint Presentation</vt:lpstr>
      <vt:lpstr>PowerPoint Presentation</vt:lpstr>
      <vt:lpstr>Network-based Deep Transfer Learning</vt:lpstr>
      <vt:lpstr>Adversarial-based Deep Transfer Learning</vt:lpstr>
      <vt:lpstr>Fine Tuning</vt:lpstr>
      <vt:lpstr>Step 1: General domain model pre-training</vt:lpstr>
      <vt:lpstr>General domain model pre-training</vt:lpstr>
      <vt:lpstr>Step 2: Target task model pre-training</vt:lpstr>
      <vt:lpstr>Target task model fine-tuning</vt:lpstr>
      <vt:lpstr>Discriminative fine-tuning</vt:lpstr>
      <vt:lpstr>Discriminative fine-tuning (cont.)</vt:lpstr>
      <vt:lpstr>Slanted triangular learning rates (STLR)</vt:lpstr>
      <vt:lpstr>Step 3: Target task classifier fine-tuning</vt:lpstr>
      <vt:lpstr>Target task classifier fine-tuning</vt:lpstr>
      <vt:lpstr>Concat pooling</vt:lpstr>
      <vt:lpstr>Fine-tuning Procedure – Gradual Unfreezing</vt:lpstr>
      <vt:lpstr>Fine-tuning Procedure – Gradual Unfreezing</vt:lpstr>
      <vt:lpstr>Experiments  1. several thousand images of cats and dogs </vt:lpstr>
      <vt:lpstr>PowerPoint Presentation</vt:lpstr>
      <vt:lpstr>PowerPoint Presentation</vt:lpstr>
      <vt:lpstr>Transductive transfer learning</vt:lpstr>
      <vt:lpstr>Transductive vs Inductive Transfer Learning</vt:lpstr>
      <vt:lpstr>Pre-training – Word Embeddings</vt:lpstr>
      <vt:lpstr>Recent paradigm shift in pre-training for NLP </vt:lpstr>
      <vt:lpstr>Recent paradigm shift in pre-training for NLP </vt:lpstr>
      <vt:lpstr>The case for Language Modeling</vt:lpstr>
      <vt:lpstr>LM as pre-training – Approaches</vt:lpstr>
      <vt:lpstr>Universal Language Model Fine Tuning for Text Classification</vt:lpstr>
      <vt:lpstr>Approach</vt:lpstr>
      <vt:lpstr>Steps</vt:lpstr>
      <vt:lpstr>Step 1: General domain LM pre-training</vt:lpstr>
      <vt:lpstr>General domain LM pre-training</vt:lpstr>
      <vt:lpstr>Step 2: Target task LM pre-training</vt:lpstr>
      <vt:lpstr>Target task LM fine-tuning</vt:lpstr>
      <vt:lpstr>Discriminative fine-tuning</vt:lpstr>
      <vt:lpstr>Discriminative fine-tuning (cont.)</vt:lpstr>
      <vt:lpstr>Slanted triangular learning rates (STLR)</vt:lpstr>
      <vt:lpstr>Step 3: Target task classifier fine-tuning</vt:lpstr>
      <vt:lpstr>Target task classifier fine-tuning</vt:lpstr>
      <vt:lpstr>Concat pooling</vt:lpstr>
      <vt:lpstr>Fine-tuning Procedure – Gradual Unfreezing</vt:lpstr>
      <vt:lpstr>Experiments</vt:lpstr>
      <vt:lpstr>Tasks and Datasets</vt:lpstr>
      <vt:lpstr>Results</vt:lpstr>
      <vt:lpstr>Evaluation measure: error rate (lower is better)</vt:lpstr>
      <vt:lpstr>Analysis</vt:lpstr>
      <vt:lpstr>Different methods to fine-tune the classifier</vt:lpstr>
      <vt:lpstr>“Full” vs ULMFiT</vt:lpstr>
      <vt:lpstr>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Lin, Beiyu</cp:lastModifiedBy>
  <cp:revision>106</cp:revision>
  <dcterms:created xsi:type="dcterms:W3CDTF">2018-07-18T19:46:22Z</dcterms:created>
  <dcterms:modified xsi:type="dcterms:W3CDTF">2022-05-02T20:23:17Z</dcterms:modified>
</cp:coreProperties>
</file>